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3" r:id="rId3"/>
    <p:sldId id="421" r:id="rId4"/>
    <p:sldId id="433" r:id="rId5"/>
    <p:sldId id="329" r:id="rId6"/>
    <p:sldId id="326" r:id="rId7"/>
    <p:sldId id="330" r:id="rId8"/>
    <p:sldId id="331" r:id="rId9"/>
    <p:sldId id="332" r:id="rId10"/>
    <p:sldId id="270" r:id="rId11"/>
    <p:sldId id="327" r:id="rId12"/>
    <p:sldId id="328" r:id="rId13"/>
    <p:sldId id="299" r:id="rId14"/>
    <p:sldId id="262" r:id="rId15"/>
    <p:sldId id="431" r:id="rId16"/>
    <p:sldId id="300" r:id="rId17"/>
    <p:sldId id="315" r:id="rId18"/>
    <p:sldId id="316" r:id="rId19"/>
    <p:sldId id="317" r:id="rId20"/>
    <p:sldId id="319" r:id="rId21"/>
    <p:sldId id="320" r:id="rId22"/>
    <p:sldId id="282" r:id="rId23"/>
    <p:sldId id="284" r:id="rId24"/>
    <p:sldId id="283" r:id="rId25"/>
    <p:sldId id="285" r:id="rId26"/>
    <p:sldId id="292" r:id="rId27"/>
    <p:sldId id="432" r:id="rId28"/>
    <p:sldId id="272" r:id="rId2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25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1F9BF-E21B-47A5-9D70-5394C2AE0129}" type="doc">
      <dgm:prSet loTypeId="urn:microsoft.com/office/officeart/2011/layout/HexagonRadial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2FC033E1-759C-4212-8288-B8A1B0F437D4}">
      <dgm:prSet phldrT="[Text]"/>
      <dgm:spPr/>
      <dgm:t>
        <a:bodyPr/>
        <a:lstStyle/>
        <a:p>
          <a:r>
            <a:rPr lang="pt-PT" dirty="0">
              <a:latin typeface="Arial Narrow" panose="020B0606020202030204" pitchFamily="34" charset="0"/>
            </a:rPr>
            <a:t>“Imperativos” do capitalismo nacional</a:t>
          </a:r>
          <a:endParaRPr lang="en-GB" dirty="0">
            <a:latin typeface="Arial Narrow" panose="020B0606020202030204" pitchFamily="34" charset="0"/>
          </a:endParaRPr>
        </a:p>
      </dgm:t>
    </dgm:pt>
    <dgm:pt modelId="{2A7842DF-5B3C-407E-AA0A-A3B198D882B2}" type="parTrans" cxnId="{7578E783-89CA-4186-B021-BC254149F2B2}">
      <dgm:prSet/>
      <dgm:spPr/>
      <dgm:t>
        <a:bodyPr/>
        <a:lstStyle/>
        <a:p>
          <a:endParaRPr lang="en-GB"/>
        </a:p>
      </dgm:t>
    </dgm:pt>
    <dgm:pt modelId="{6A89F69B-76FF-4898-8BFA-FE868ADC4F56}" type="sibTrans" cxnId="{7578E783-89CA-4186-B021-BC254149F2B2}">
      <dgm:prSet/>
      <dgm:spPr/>
      <dgm:t>
        <a:bodyPr/>
        <a:lstStyle/>
        <a:p>
          <a:endParaRPr lang="en-GB"/>
        </a:p>
      </dgm:t>
    </dgm:pt>
    <dgm:pt modelId="{44E7B7CB-2C80-430B-B050-A815BA6D7843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Subdesenvolvimento da burguesia nacional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3CACA7BC-8450-4664-A3F8-195C153CCFEE}" type="parTrans" cxnId="{D61AFAFE-CEDD-43D9-92A9-A2C03CC0BFF6}">
      <dgm:prSet/>
      <dgm:spPr/>
      <dgm:t>
        <a:bodyPr/>
        <a:lstStyle/>
        <a:p>
          <a:endParaRPr lang="en-GB"/>
        </a:p>
      </dgm:t>
    </dgm:pt>
    <dgm:pt modelId="{7EA64773-E768-48D2-8C53-1ECBD9058C24}" type="sibTrans" cxnId="{D61AFAFE-CEDD-43D9-92A9-A2C03CC0BFF6}">
      <dgm:prSet/>
      <dgm:spPr/>
      <dgm:t>
        <a:bodyPr/>
        <a:lstStyle/>
        <a:p>
          <a:endParaRPr lang="en-GB"/>
        </a:p>
      </dgm:t>
    </dgm:pt>
    <dgm:pt modelId="{8E89D289-4013-4B79-8D15-E61DA65E7A50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Autenticidade africana em contexto pós-colonial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6F2869A4-5691-492A-BA53-8B5C10303F1F}" type="parTrans" cxnId="{8E0BF0D6-FC5E-4F3F-9678-D2417E87479C}">
      <dgm:prSet/>
      <dgm:spPr/>
      <dgm:t>
        <a:bodyPr/>
        <a:lstStyle/>
        <a:p>
          <a:endParaRPr lang="en-GB"/>
        </a:p>
      </dgm:t>
    </dgm:pt>
    <dgm:pt modelId="{5A7BC11B-1509-4CC1-B6ED-2E89B53423C2}" type="sibTrans" cxnId="{8E0BF0D6-FC5E-4F3F-9678-D2417E87479C}">
      <dgm:prSet/>
      <dgm:spPr/>
      <dgm:t>
        <a:bodyPr/>
        <a:lstStyle/>
        <a:p>
          <a:endParaRPr lang="en-GB"/>
        </a:p>
      </dgm:t>
    </dgm:pt>
    <dgm:pt modelId="{D5908E25-7B92-4ACA-8AAA-F13377D319D0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Redução do capitalismo a um lado da equação: formação da burguesia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139F7154-9E9E-43A7-8FFB-21DAA627C5B3}" type="parTrans" cxnId="{3F2D246E-5689-461F-B71D-924FA6512040}">
      <dgm:prSet/>
      <dgm:spPr/>
      <dgm:t>
        <a:bodyPr/>
        <a:lstStyle/>
        <a:p>
          <a:endParaRPr lang="en-GB"/>
        </a:p>
      </dgm:t>
    </dgm:pt>
    <dgm:pt modelId="{84A7A1E9-A875-4F2F-9176-ECB5E84CA853}" type="sibTrans" cxnId="{3F2D246E-5689-461F-B71D-924FA6512040}">
      <dgm:prSet/>
      <dgm:spPr/>
      <dgm:t>
        <a:bodyPr/>
        <a:lstStyle/>
        <a:p>
          <a:endParaRPr lang="en-GB"/>
        </a:p>
      </dgm:t>
    </dgm:pt>
    <dgm:pt modelId="{AC3170FF-85A1-4B17-B5F1-61304588EA90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Burguesia nacional representante da “nação”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A0C8BF1C-8253-4C39-A782-DD9BC90C7378}" type="parTrans" cxnId="{ACAFF041-4A6E-4B9D-9F8D-985C1CCDF1E8}">
      <dgm:prSet/>
      <dgm:spPr/>
      <dgm:t>
        <a:bodyPr/>
        <a:lstStyle/>
        <a:p>
          <a:endParaRPr lang="en-GB"/>
        </a:p>
      </dgm:t>
    </dgm:pt>
    <dgm:pt modelId="{A5F05C55-C245-4DAA-89AF-F7BFF397169B}" type="sibTrans" cxnId="{ACAFF041-4A6E-4B9D-9F8D-985C1CCDF1E8}">
      <dgm:prSet/>
      <dgm:spPr/>
      <dgm:t>
        <a:bodyPr/>
        <a:lstStyle/>
        <a:p>
          <a:endParaRPr lang="en-GB"/>
        </a:p>
      </dgm:t>
    </dgm:pt>
    <dgm:pt modelId="{73D87277-3903-4DD4-A930-995B87CEF8A9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“Libertação” da terra e dos Homens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2DF28D00-F85B-42E1-81A7-A3834ECF2B58}" type="parTrans" cxnId="{B99372C9-AA5D-47B1-A18A-E080A82FBCDC}">
      <dgm:prSet/>
      <dgm:spPr/>
      <dgm:t>
        <a:bodyPr/>
        <a:lstStyle/>
        <a:p>
          <a:endParaRPr lang="en-GB"/>
        </a:p>
      </dgm:t>
    </dgm:pt>
    <dgm:pt modelId="{2C7FE7BD-8CF9-4D03-B549-6D4E2491D1BE}" type="sibTrans" cxnId="{B99372C9-AA5D-47B1-A18A-E080A82FBCDC}">
      <dgm:prSet/>
      <dgm:spPr/>
      <dgm:t>
        <a:bodyPr/>
        <a:lstStyle/>
        <a:p>
          <a:endParaRPr lang="en-GB"/>
        </a:p>
      </dgm:t>
    </dgm:pt>
    <dgm:pt modelId="{54E84595-FA59-4261-B58E-D3BDA6FD47C8}">
      <dgm:prSet phldrT="[Text]" custT="1"/>
      <dgm:spPr/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Legitimidade histórica da burguesia nacional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AB12E911-DB5F-449D-AA5A-D7BE74B512B8}" type="parTrans" cxnId="{5F784B78-9F95-414C-9915-6788FC74C3DD}">
      <dgm:prSet/>
      <dgm:spPr/>
      <dgm:t>
        <a:bodyPr/>
        <a:lstStyle/>
        <a:p>
          <a:endParaRPr lang="en-GB"/>
        </a:p>
      </dgm:t>
    </dgm:pt>
    <dgm:pt modelId="{0605E77B-851C-4270-BE40-81ACA6E82037}" type="sibTrans" cxnId="{5F784B78-9F95-414C-9915-6788FC74C3DD}">
      <dgm:prSet/>
      <dgm:spPr/>
      <dgm:t>
        <a:bodyPr/>
        <a:lstStyle/>
        <a:p>
          <a:endParaRPr lang="en-GB"/>
        </a:p>
      </dgm:t>
    </dgm:pt>
    <dgm:pt modelId="{A23CD6EE-C5D8-4783-9869-9E95BBD3C746}" type="pres">
      <dgm:prSet presAssocID="{B981F9BF-E21B-47A5-9D70-5394C2AE012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2D28A7-C160-4AA2-8D12-39918FCF6A4F}" type="pres">
      <dgm:prSet presAssocID="{2FC033E1-759C-4212-8288-B8A1B0F437D4}" presName="Parent" presStyleLbl="node0" presStyleIdx="0" presStyleCnt="1">
        <dgm:presLayoutVars>
          <dgm:chMax val="6"/>
          <dgm:chPref val="6"/>
        </dgm:presLayoutVars>
      </dgm:prSet>
      <dgm:spPr/>
    </dgm:pt>
    <dgm:pt modelId="{C62846F9-0CC4-4EF4-A063-808F5A1C0C5E}" type="pres">
      <dgm:prSet presAssocID="{44E7B7CB-2C80-430B-B050-A815BA6D7843}" presName="Accent1" presStyleCnt="0"/>
      <dgm:spPr/>
    </dgm:pt>
    <dgm:pt modelId="{4CA64F4E-1998-44E4-A0D9-8F517FBF205C}" type="pres">
      <dgm:prSet presAssocID="{44E7B7CB-2C80-430B-B050-A815BA6D7843}" presName="Accent" presStyleLbl="bgShp" presStyleIdx="0" presStyleCnt="6"/>
      <dgm:spPr/>
    </dgm:pt>
    <dgm:pt modelId="{743DBF47-62D3-43F3-868F-3A873B4839B2}" type="pres">
      <dgm:prSet presAssocID="{44E7B7CB-2C80-430B-B050-A815BA6D7843}" presName="Child1" presStyleLbl="node1" presStyleIdx="0" presStyleCnt="6" custLinFactNeighborX="-213" custLinFactNeighborY="-794">
        <dgm:presLayoutVars>
          <dgm:chMax val="0"/>
          <dgm:chPref val="0"/>
          <dgm:bulletEnabled val="1"/>
        </dgm:presLayoutVars>
      </dgm:prSet>
      <dgm:spPr/>
    </dgm:pt>
    <dgm:pt modelId="{3CC61AEA-DB86-4D2A-ABC9-4C6E022F94FB}" type="pres">
      <dgm:prSet presAssocID="{8E89D289-4013-4B79-8D15-E61DA65E7A50}" presName="Accent2" presStyleCnt="0"/>
      <dgm:spPr/>
    </dgm:pt>
    <dgm:pt modelId="{3EFBF359-18F9-491A-BE1E-A33382A1332F}" type="pres">
      <dgm:prSet presAssocID="{8E89D289-4013-4B79-8D15-E61DA65E7A50}" presName="Accent" presStyleLbl="bgShp" presStyleIdx="1" presStyleCnt="6"/>
      <dgm:spPr/>
    </dgm:pt>
    <dgm:pt modelId="{E1BD78D0-B4BE-4641-AFFF-5A6AF01D77A5}" type="pres">
      <dgm:prSet presAssocID="{8E89D289-4013-4B79-8D15-E61DA65E7A5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40DCC3-FF4D-450C-B616-4CA3BB4B80EC}" type="pres">
      <dgm:prSet presAssocID="{D5908E25-7B92-4ACA-8AAA-F13377D319D0}" presName="Accent3" presStyleCnt="0"/>
      <dgm:spPr/>
    </dgm:pt>
    <dgm:pt modelId="{E5CC8979-22E9-46A3-8D42-5949CC4A08E4}" type="pres">
      <dgm:prSet presAssocID="{D5908E25-7B92-4ACA-8AAA-F13377D319D0}" presName="Accent" presStyleLbl="bgShp" presStyleIdx="2" presStyleCnt="6"/>
      <dgm:spPr/>
    </dgm:pt>
    <dgm:pt modelId="{09C9D167-F4C4-43D8-BBB0-D1340ADB0E88}" type="pres">
      <dgm:prSet presAssocID="{D5908E25-7B92-4ACA-8AAA-F13377D319D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5F91B1C-887A-474D-B15A-CCFF25F5EDF8}" type="pres">
      <dgm:prSet presAssocID="{AC3170FF-85A1-4B17-B5F1-61304588EA90}" presName="Accent4" presStyleCnt="0"/>
      <dgm:spPr/>
    </dgm:pt>
    <dgm:pt modelId="{6074C510-2990-4968-AA05-57865395B058}" type="pres">
      <dgm:prSet presAssocID="{AC3170FF-85A1-4B17-B5F1-61304588EA90}" presName="Accent" presStyleLbl="bgShp" presStyleIdx="3" presStyleCnt="6"/>
      <dgm:spPr/>
    </dgm:pt>
    <dgm:pt modelId="{D7BE9CE9-1CFA-4386-B69D-D7FB29323F91}" type="pres">
      <dgm:prSet presAssocID="{AC3170FF-85A1-4B17-B5F1-61304588EA9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27D1D58-28E9-41F9-9D63-1A5569786E4F}" type="pres">
      <dgm:prSet presAssocID="{73D87277-3903-4DD4-A930-995B87CEF8A9}" presName="Accent5" presStyleCnt="0"/>
      <dgm:spPr/>
    </dgm:pt>
    <dgm:pt modelId="{CB63AE3E-FCF3-401E-9529-45EE86322658}" type="pres">
      <dgm:prSet presAssocID="{73D87277-3903-4DD4-A930-995B87CEF8A9}" presName="Accent" presStyleLbl="bgShp" presStyleIdx="4" presStyleCnt="6"/>
      <dgm:spPr/>
    </dgm:pt>
    <dgm:pt modelId="{0E034B3F-826B-4DBE-90FD-B381309F1BAA}" type="pres">
      <dgm:prSet presAssocID="{73D87277-3903-4DD4-A930-995B87CEF8A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172B917-1F49-4C44-9786-3937408C5836}" type="pres">
      <dgm:prSet presAssocID="{54E84595-FA59-4261-B58E-D3BDA6FD47C8}" presName="Accent6" presStyleCnt="0"/>
      <dgm:spPr/>
    </dgm:pt>
    <dgm:pt modelId="{D5663441-970A-469D-BC05-BF51ACA32018}" type="pres">
      <dgm:prSet presAssocID="{54E84595-FA59-4261-B58E-D3BDA6FD47C8}" presName="Accent" presStyleLbl="bgShp" presStyleIdx="5" presStyleCnt="6"/>
      <dgm:spPr/>
    </dgm:pt>
    <dgm:pt modelId="{A6E2EA18-2671-4641-9D12-D76F21440EE2}" type="pres">
      <dgm:prSet presAssocID="{54E84595-FA59-4261-B58E-D3BDA6FD47C8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321D12B-48CC-4202-985A-5FC05E9129C8}" type="presOf" srcId="{44E7B7CB-2C80-430B-B050-A815BA6D7843}" destId="{743DBF47-62D3-43F3-868F-3A873B4839B2}" srcOrd="0" destOrd="0" presId="urn:microsoft.com/office/officeart/2011/layout/HexagonRadial"/>
    <dgm:cxn modelId="{CC18FA34-BDA2-4769-A55C-ED25358E19A2}" type="presOf" srcId="{2FC033E1-759C-4212-8288-B8A1B0F437D4}" destId="{0D2D28A7-C160-4AA2-8D12-39918FCF6A4F}" srcOrd="0" destOrd="0" presId="urn:microsoft.com/office/officeart/2011/layout/HexagonRadial"/>
    <dgm:cxn modelId="{ACAFF041-4A6E-4B9D-9F8D-985C1CCDF1E8}" srcId="{2FC033E1-759C-4212-8288-B8A1B0F437D4}" destId="{AC3170FF-85A1-4B17-B5F1-61304588EA90}" srcOrd="3" destOrd="0" parTransId="{A0C8BF1C-8253-4C39-A782-DD9BC90C7378}" sibTransId="{A5F05C55-C245-4DAA-89AF-F7BFF397169B}"/>
    <dgm:cxn modelId="{7C5CDA4C-5563-45A0-B383-D5C019C2543C}" type="presOf" srcId="{54E84595-FA59-4261-B58E-D3BDA6FD47C8}" destId="{A6E2EA18-2671-4641-9D12-D76F21440EE2}" srcOrd="0" destOrd="0" presId="urn:microsoft.com/office/officeart/2011/layout/HexagonRadial"/>
    <dgm:cxn modelId="{7998B64D-02A1-49A0-9143-ABB64C268FA2}" type="presOf" srcId="{73D87277-3903-4DD4-A930-995B87CEF8A9}" destId="{0E034B3F-826B-4DBE-90FD-B381309F1BAA}" srcOrd="0" destOrd="0" presId="urn:microsoft.com/office/officeart/2011/layout/HexagonRadial"/>
    <dgm:cxn modelId="{3F2D246E-5689-461F-B71D-924FA6512040}" srcId="{2FC033E1-759C-4212-8288-B8A1B0F437D4}" destId="{D5908E25-7B92-4ACA-8AAA-F13377D319D0}" srcOrd="2" destOrd="0" parTransId="{139F7154-9E9E-43A7-8FFB-21DAA627C5B3}" sibTransId="{84A7A1E9-A875-4F2F-9176-ECB5E84CA853}"/>
    <dgm:cxn modelId="{5F784B78-9F95-414C-9915-6788FC74C3DD}" srcId="{2FC033E1-759C-4212-8288-B8A1B0F437D4}" destId="{54E84595-FA59-4261-B58E-D3BDA6FD47C8}" srcOrd="5" destOrd="0" parTransId="{AB12E911-DB5F-449D-AA5A-D7BE74B512B8}" sibTransId="{0605E77B-851C-4270-BE40-81ACA6E82037}"/>
    <dgm:cxn modelId="{7578E783-89CA-4186-B021-BC254149F2B2}" srcId="{B981F9BF-E21B-47A5-9D70-5394C2AE0129}" destId="{2FC033E1-759C-4212-8288-B8A1B0F437D4}" srcOrd="0" destOrd="0" parTransId="{2A7842DF-5B3C-407E-AA0A-A3B198D882B2}" sibTransId="{6A89F69B-76FF-4898-8BFA-FE868ADC4F56}"/>
    <dgm:cxn modelId="{F7C12AAF-FB59-416D-8541-CA27B9BFFA9F}" type="presOf" srcId="{B981F9BF-E21B-47A5-9D70-5394C2AE0129}" destId="{A23CD6EE-C5D8-4783-9869-9E95BBD3C746}" srcOrd="0" destOrd="0" presId="urn:microsoft.com/office/officeart/2011/layout/HexagonRadial"/>
    <dgm:cxn modelId="{B99372C9-AA5D-47B1-A18A-E080A82FBCDC}" srcId="{2FC033E1-759C-4212-8288-B8A1B0F437D4}" destId="{73D87277-3903-4DD4-A930-995B87CEF8A9}" srcOrd="4" destOrd="0" parTransId="{2DF28D00-F85B-42E1-81A7-A3834ECF2B58}" sibTransId="{2C7FE7BD-8CF9-4D03-B549-6D4E2491D1BE}"/>
    <dgm:cxn modelId="{8E0BF0D6-FC5E-4F3F-9678-D2417E87479C}" srcId="{2FC033E1-759C-4212-8288-B8A1B0F437D4}" destId="{8E89D289-4013-4B79-8D15-E61DA65E7A50}" srcOrd="1" destOrd="0" parTransId="{6F2869A4-5691-492A-BA53-8B5C10303F1F}" sibTransId="{5A7BC11B-1509-4CC1-B6ED-2E89B53423C2}"/>
    <dgm:cxn modelId="{EA1245E4-A4A7-460C-A546-D4973308C886}" type="presOf" srcId="{D5908E25-7B92-4ACA-8AAA-F13377D319D0}" destId="{09C9D167-F4C4-43D8-BBB0-D1340ADB0E88}" srcOrd="0" destOrd="0" presId="urn:microsoft.com/office/officeart/2011/layout/HexagonRadial"/>
    <dgm:cxn modelId="{DC72C5EE-A7BE-4B09-9608-EF9946F4E6BA}" type="presOf" srcId="{AC3170FF-85A1-4B17-B5F1-61304588EA90}" destId="{D7BE9CE9-1CFA-4386-B69D-D7FB29323F91}" srcOrd="0" destOrd="0" presId="urn:microsoft.com/office/officeart/2011/layout/HexagonRadial"/>
    <dgm:cxn modelId="{0B7992FE-3616-444A-82FD-7567AC7EB49C}" type="presOf" srcId="{8E89D289-4013-4B79-8D15-E61DA65E7A50}" destId="{E1BD78D0-B4BE-4641-AFFF-5A6AF01D77A5}" srcOrd="0" destOrd="0" presId="urn:microsoft.com/office/officeart/2011/layout/HexagonRadial"/>
    <dgm:cxn modelId="{D61AFAFE-CEDD-43D9-92A9-A2C03CC0BFF6}" srcId="{2FC033E1-759C-4212-8288-B8A1B0F437D4}" destId="{44E7B7CB-2C80-430B-B050-A815BA6D7843}" srcOrd="0" destOrd="0" parTransId="{3CACA7BC-8450-4664-A3F8-195C153CCFEE}" sibTransId="{7EA64773-E768-48D2-8C53-1ECBD9058C24}"/>
    <dgm:cxn modelId="{3291C702-B10F-4FA1-A979-5195EB6D8A96}" type="presParOf" srcId="{A23CD6EE-C5D8-4783-9869-9E95BBD3C746}" destId="{0D2D28A7-C160-4AA2-8D12-39918FCF6A4F}" srcOrd="0" destOrd="0" presId="urn:microsoft.com/office/officeart/2011/layout/HexagonRadial"/>
    <dgm:cxn modelId="{A46718BC-21C5-41E0-BB5B-0A9CBD316CB8}" type="presParOf" srcId="{A23CD6EE-C5D8-4783-9869-9E95BBD3C746}" destId="{C62846F9-0CC4-4EF4-A063-808F5A1C0C5E}" srcOrd="1" destOrd="0" presId="urn:microsoft.com/office/officeart/2011/layout/HexagonRadial"/>
    <dgm:cxn modelId="{48BB5121-3320-443F-A7D0-2821AF8597B9}" type="presParOf" srcId="{C62846F9-0CC4-4EF4-A063-808F5A1C0C5E}" destId="{4CA64F4E-1998-44E4-A0D9-8F517FBF205C}" srcOrd="0" destOrd="0" presId="urn:microsoft.com/office/officeart/2011/layout/HexagonRadial"/>
    <dgm:cxn modelId="{8AD53A04-7362-4853-840C-8F4C42232260}" type="presParOf" srcId="{A23CD6EE-C5D8-4783-9869-9E95BBD3C746}" destId="{743DBF47-62D3-43F3-868F-3A873B4839B2}" srcOrd="2" destOrd="0" presId="urn:microsoft.com/office/officeart/2011/layout/HexagonRadial"/>
    <dgm:cxn modelId="{BB603B44-1704-47DC-BF6E-9AC9C22CED1F}" type="presParOf" srcId="{A23CD6EE-C5D8-4783-9869-9E95BBD3C746}" destId="{3CC61AEA-DB86-4D2A-ABC9-4C6E022F94FB}" srcOrd="3" destOrd="0" presId="urn:microsoft.com/office/officeart/2011/layout/HexagonRadial"/>
    <dgm:cxn modelId="{6FCD3FD3-891F-43E1-BC48-621FA7B1450C}" type="presParOf" srcId="{3CC61AEA-DB86-4D2A-ABC9-4C6E022F94FB}" destId="{3EFBF359-18F9-491A-BE1E-A33382A1332F}" srcOrd="0" destOrd="0" presId="urn:microsoft.com/office/officeart/2011/layout/HexagonRadial"/>
    <dgm:cxn modelId="{E772B43A-2D8A-4CD4-AC80-7852EC0AC4AD}" type="presParOf" srcId="{A23CD6EE-C5D8-4783-9869-9E95BBD3C746}" destId="{E1BD78D0-B4BE-4641-AFFF-5A6AF01D77A5}" srcOrd="4" destOrd="0" presId="urn:microsoft.com/office/officeart/2011/layout/HexagonRadial"/>
    <dgm:cxn modelId="{531A1186-6C80-4273-ACF4-8DF572B36F28}" type="presParOf" srcId="{A23CD6EE-C5D8-4783-9869-9E95BBD3C746}" destId="{8A40DCC3-FF4D-450C-B616-4CA3BB4B80EC}" srcOrd="5" destOrd="0" presId="urn:microsoft.com/office/officeart/2011/layout/HexagonRadial"/>
    <dgm:cxn modelId="{31D91A21-D11D-454C-B157-8A39175B48B8}" type="presParOf" srcId="{8A40DCC3-FF4D-450C-B616-4CA3BB4B80EC}" destId="{E5CC8979-22E9-46A3-8D42-5949CC4A08E4}" srcOrd="0" destOrd="0" presId="urn:microsoft.com/office/officeart/2011/layout/HexagonRadial"/>
    <dgm:cxn modelId="{697A62CF-4A63-4A8A-8DDC-243A116C5A3A}" type="presParOf" srcId="{A23CD6EE-C5D8-4783-9869-9E95BBD3C746}" destId="{09C9D167-F4C4-43D8-BBB0-D1340ADB0E88}" srcOrd="6" destOrd="0" presId="urn:microsoft.com/office/officeart/2011/layout/HexagonRadial"/>
    <dgm:cxn modelId="{1756B7C8-3C2C-4098-A7D0-87C4F496792F}" type="presParOf" srcId="{A23CD6EE-C5D8-4783-9869-9E95BBD3C746}" destId="{A5F91B1C-887A-474D-B15A-CCFF25F5EDF8}" srcOrd="7" destOrd="0" presId="urn:microsoft.com/office/officeart/2011/layout/HexagonRadial"/>
    <dgm:cxn modelId="{486AFD00-49F0-4D30-B9FD-4F16568A77D1}" type="presParOf" srcId="{A5F91B1C-887A-474D-B15A-CCFF25F5EDF8}" destId="{6074C510-2990-4968-AA05-57865395B058}" srcOrd="0" destOrd="0" presId="urn:microsoft.com/office/officeart/2011/layout/HexagonRadial"/>
    <dgm:cxn modelId="{90C28442-FAE3-4F48-91C9-9114312BB66D}" type="presParOf" srcId="{A23CD6EE-C5D8-4783-9869-9E95BBD3C746}" destId="{D7BE9CE9-1CFA-4386-B69D-D7FB29323F91}" srcOrd="8" destOrd="0" presId="urn:microsoft.com/office/officeart/2011/layout/HexagonRadial"/>
    <dgm:cxn modelId="{6BB96B76-8CDB-41C5-89A1-C12A794087EF}" type="presParOf" srcId="{A23CD6EE-C5D8-4783-9869-9E95BBD3C746}" destId="{F27D1D58-28E9-41F9-9D63-1A5569786E4F}" srcOrd="9" destOrd="0" presId="urn:microsoft.com/office/officeart/2011/layout/HexagonRadial"/>
    <dgm:cxn modelId="{C78F9485-0793-4EB7-A81D-5675FC73D88A}" type="presParOf" srcId="{F27D1D58-28E9-41F9-9D63-1A5569786E4F}" destId="{CB63AE3E-FCF3-401E-9529-45EE86322658}" srcOrd="0" destOrd="0" presId="urn:microsoft.com/office/officeart/2011/layout/HexagonRadial"/>
    <dgm:cxn modelId="{769C62FD-F158-4C1E-A85D-64F35CD61824}" type="presParOf" srcId="{A23CD6EE-C5D8-4783-9869-9E95BBD3C746}" destId="{0E034B3F-826B-4DBE-90FD-B381309F1BAA}" srcOrd="10" destOrd="0" presId="urn:microsoft.com/office/officeart/2011/layout/HexagonRadial"/>
    <dgm:cxn modelId="{4C636693-9FD5-4510-B4A2-C330F747F492}" type="presParOf" srcId="{A23CD6EE-C5D8-4783-9869-9E95BBD3C746}" destId="{9172B917-1F49-4C44-9786-3937408C5836}" srcOrd="11" destOrd="0" presId="urn:microsoft.com/office/officeart/2011/layout/HexagonRadial"/>
    <dgm:cxn modelId="{6BA11823-5BEA-4267-8797-8377164F27B6}" type="presParOf" srcId="{9172B917-1F49-4C44-9786-3937408C5836}" destId="{D5663441-970A-469D-BC05-BF51ACA32018}" srcOrd="0" destOrd="0" presId="urn:microsoft.com/office/officeart/2011/layout/HexagonRadial"/>
    <dgm:cxn modelId="{218462EC-5485-4F39-83C1-94E99717A743}" type="presParOf" srcId="{A23CD6EE-C5D8-4783-9869-9E95BBD3C746}" destId="{A6E2EA18-2671-4641-9D12-D76F21440EE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81F9BF-E21B-47A5-9D70-5394C2AE0129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2FC033E1-759C-4212-8288-B8A1B0F437D4}">
      <dgm:prSet phldrT="[Text]" custT="1"/>
      <dgm:spPr/>
      <dgm:t>
        <a:bodyPr/>
        <a:lstStyle/>
        <a:p>
          <a:r>
            <a:rPr lang="pt-BR" sz="1900" b="1" noProof="0" dirty="0">
              <a:solidFill>
                <a:srgbClr val="C00000"/>
              </a:solidFill>
              <a:latin typeface="Arial Narrow" panose="020B0606020202030204" pitchFamily="34" charset="0"/>
            </a:rPr>
            <a:t>Reciclagem e expansão de estruturas de acumulação existentes, em contexto neoliberal</a:t>
          </a:r>
          <a:r>
            <a:rPr lang="en-GB" sz="1900" b="1" noProof="0" dirty="0">
              <a:solidFill>
                <a:srgbClr val="C00000"/>
              </a:solidFill>
              <a:latin typeface="Arial Narrow" panose="020B0606020202030204" pitchFamily="34" charset="0"/>
            </a:rPr>
            <a:t> </a:t>
          </a:r>
        </a:p>
      </dgm:t>
    </dgm:pt>
    <dgm:pt modelId="{2A7842DF-5B3C-407E-AA0A-A3B198D882B2}" type="parTrans" cxnId="{7578E783-89CA-4186-B021-BC254149F2B2}">
      <dgm:prSet/>
      <dgm:spPr/>
      <dgm:t>
        <a:bodyPr/>
        <a:lstStyle/>
        <a:p>
          <a:endParaRPr lang="en-GB"/>
        </a:p>
      </dgm:t>
    </dgm:pt>
    <dgm:pt modelId="{6A89F69B-76FF-4898-8BFA-FE868ADC4F56}" type="sibTrans" cxnId="{7578E783-89CA-4186-B021-BC254149F2B2}">
      <dgm:prSet/>
      <dgm:spPr/>
      <dgm:t>
        <a:bodyPr/>
        <a:lstStyle/>
        <a:p>
          <a:endParaRPr lang="en-GB"/>
        </a:p>
      </dgm:t>
    </dgm:pt>
    <dgm:pt modelId="{44E7B7CB-2C80-430B-B050-A815BA6D7843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W-C → SAP: neoliberalismo, privatização e liberalização e política monetária restritiva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3CACA7BC-8450-4664-A3F8-195C153CCFEE}" type="parTrans" cxnId="{D61AFAFE-CEDD-43D9-92A9-A2C03CC0BFF6}">
      <dgm:prSet/>
      <dgm:spPr/>
      <dgm:t>
        <a:bodyPr/>
        <a:lstStyle/>
        <a:p>
          <a:endParaRPr lang="en-GB"/>
        </a:p>
      </dgm:t>
    </dgm:pt>
    <dgm:pt modelId="{7EA64773-E768-48D2-8C53-1ECBD9058C24}" type="sibTrans" cxnId="{D61AFAFE-CEDD-43D9-92A9-A2C03CC0BFF6}">
      <dgm:prSet/>
      <dgm:spPr/>
      <dgm:t>
        <a:bodyPr/>
        <a:lstStyle/>
        <a:p>
          <a:endParaRPr lang="en-GB"/>
        </a:p>
      </dgm:t>
    </dgm:pt>
    <dgm:pt modelId="{8E89D289-4013-4B79-8D15-E61DA65E7A50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Globalização e exposição à expansão de capitais internacionais estruturantes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6F2869A4-5691-492A-BA53-8B5C10303F1F}" type="parTrans" cxnId="{8E0BF0D6-FC5E-4F3F-9678-D2417E87479C}">
      <dgm:prSet/>
      <dgm:spPr/>
      <dgm:t>
        <a:bodyPr/>
        <a:lstStyle/>
        <a:p>
          <a:endParaRPr lang="en-GB"/>
        </a:p>
      </dgm:t>
    </dgm:pt>
    <dgm:pt modelId="{5A7BC11B-1509-4CC1-B6ED-2E89B53423C2}" type="sibTrans" cxnId="{8E0BF0D6-FC5E-4F3F-9678-D2417E87479C}">
      <dgm:prSet/>
      <dgm:spPr/>
      <dgm:t>
        <a:bodyPr/>
        <a:lstStyle/>
        <a:p>
          <a:endParaRPr lang="en-GB"/>
        </a:p>
      </dgm:t>
    </dgm:pt>
    <dgm:pt modelId="{D5908E25-7B92-4ACA-8AAA-F13377D319D0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Financeirização e emergência da China, Brasil e Índia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139F7154-9E9E-43A7-8FFB-21DAA627C5B3}" type="parTrans" cxnId="{3F2D246E-5689-461F-B71D-924FA6512040}">
      <dgm:prSet/>
      <dgm:spPr/>
      <dgm:t>
        <a:bodyPr/>
        <a:lstStyle/>
        <a:p>
          <a:endParaRPr lang="en-GB"/>
        </a:p>
      </dgm:t>
    </dgm:pt>
    <dgm:pt modelId="{84A7A1E9-A875-4F2F-9176-ECB5E84CA853}" type="sibTrans" cxnId="{3F2D246E-5689-461F-B71D-924FA6512040}">
      <dgm:prSet/>
      <dgm:spPr/>
      <dgm:t>
        <a:bodyPr/>
        <a:lstStyle/>
        <a:p>
          <a:endParaRPr lang="en-GB"/>
        </a:p>
      </dgm:t>
    </dgm:pt>
    <dgm:pt modelId="{AC3170FF-85A1-4B17-B5F1-61304588EA90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Utilização de recursos naturais e estratégicos para acumulação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A0C8BF1C-8253-4C39-A782-DD9BC90C7378}" type="parTrans" cxnId="{ACAFF041-4A6E-4B9D-9F8D-985C1CCDF1E8}">
      <dgm:prSet/>
      <dgm:spPr/>
      <dgm:t>
        <a:bodyPr/>
        <a:lstStyle/>
        <a:p>
          <a:endParaRPr lang="en-GB"/>
        </a:p>
      </dgm:t>
    </dgm:pt>
    <dgm:pt modelId="{A5F05C55-C245-4DAA-89AF-F7BFF397169B}" type="sibTrans" cxnId="{ACAFF041-4A6E-4B9D-9F8D-985C1CCDF1E8}">
      <dgm:prSet/>
      <dgm:spPr/>
      <dgm:t>
        <a:bodyPr/>
        <a:lstStyle/>
        <a:p>
          <a:endParaRPr lang="en-GB"/>
        </a:p>
      </dgm:t>
    </dgm:pt>
    <dgm:pt modelId="{73D87277-3903-4DD4-A930-995B87CEF8A9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Privatização e financeirização de activos reais, incluindo infraestrutura pública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2DF28D00-F85B-42E1-81A7-A3834ECF2B58}" type="parTrans" cxnId="{B99372C9-AA5D-47B1-A18A-E080A82FBCDC}">
      <dgm:prSet/>
      <dgm:spPr/>
      <dgm:t>
        <a:bodyPr/>
        <a:lstStyle/>
        <a:p>
          <a:endParaRPr lang="en-GB"/>
        </a:p>
      </dgm:t>
    </dgm:pt>
    <dgm:pt modelId="{2C7FE7BD-8CF9-4D03-B549-6D4E2491D1BE}" type="sibTrans" cxnId="{B99372C9-AA5D-47B1-A18A-E080A82FBCDC}">
      <dgm:prSet/>
      <dgm:spPr/>
      <dgm:t>
        <a:bodyPr/>
        <a:lstStyle/>
        <a:p>
          <a:endParaRPr lang="en-GB"/>
        </a:p>
      </dgm:t>
    </dgm:pt>
    <dgm:pt modelId="{54E84595-FA59-4261-B58E-D3BDA6FD47C8}">
      <dgm:prSet phldrT="[Text]" custT="1"/>
      <dgm:spPr/>
      <dgm:t>
        <a:bodyPr/>
        <a:lstStyle/>
        <a:p>
          <a:r>
            <a:rPr lang="pt-BR" sz="1800" noProof="0" dirty="0">
              <a:latin typeface="Arial Narrow" panose="020B0606020202030204" pitchFamily="34" charset="0"/>
            </a:rPr>
            <a:t>Endivdamento “soberano” como forma de acumulação privada e novas vulnerabildiades</a:t>
          </a:r>
          <a:endParaRPr lang="en-GB" sz="1800" noProof="0" dirty="0">
            <a:latin typeface="Arial Narrow" panose="020B0606020202030204" pitchFamily="34" charset="0"/>
          </a:endParaRPr>
        </a:p>
      </dgm:t>
    </dgm:pt>
    <dgm:pt modelId="{AB12E911-DB5F-449D-AA5A-D7BE74B512B8}" type="parTrans" cxnId="{5F784B78-9F95-414C-9915-6788FC74C3DD}">
      <dgm:prSet/>
      <dgm:spPr/>
      <dgm:t>
        <a:bodyPr/>
        <a:lstStyle/>
        <a:p>
          <a:endParaRPr lang="en-GB"/>
        </a:p>
      </dgm:t>
    </dgm:pt>
    <dgm:pt modelId="{0605E77B-851C-4270-BE40-81ACA6E82037}" type="sibTrans" cxnId="{5F784B78-9F95-414C-9915-6788FC74C3DD}">
      <dgm:prSet/>
      <dgm:spPr/>
      <dgm:t>
        <a:bodyPr/>
        <a:lstStyle/>
        <a:p>
          <a:endParaRPr lang="en-GB"/>
        </a:p>
      </dgm:t>
    </dgm:pt>
    <dgm:pt modelId="{A23CD6EE-C5D8-4783-9869-9E95BBD3C746}" type="pres">
      <dgm:prSet presAssocID="{B981F9BF-E21B-47A5-9D70-5394C2AE012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2D28A7-C160-4AA2-8D12-39918FCF6A4F}" type="pres">
      <dgm:prSet presAssocID="{2FC033E1-759C-4212-8288-B8A1B0F437D4}" presName="Parent" presStyleLbl="node0" presStyleIdx="0" presStyleCnt="1">
        <dgm:presLayoutVars>
          <dgm:chMax val="6"/>
          <dgm:chPref val="6"/>
        </dgm:presLayoutVars>
      </dgm:prSet>
      <dgm:spPr/>
    </dgm:pt>
    <dgm:pt modelId="{C62846F9-0CC4-4EF4-A063-808F5A1C0C5E}" type="pres">
      <dgm:prSet presAssocID="{44E7B7CB-2C80-430B-B050-A815BA6D7843}" presName="Accent1" presStyleCnt="0"/>
      <dgm:spPr/>
    </dgm:pt>
    <dgm:pt modelId="{4CA64F4E-1998-44E4-A0D9-8F517FBF205C}" type="pres">
      <dgm:prSet presAssocID="{44E7B7CB-2C80-430B-B050-A815BA6D7843}" presName="Accent" presStyleLbl="bgShp" presStyleIdx="0" presStyleCnt="6"/>
      <dgm:spPr/>
    </dgm:pt>
    <dgm:pt modelId="{743DBF47-62D3-43F3-868F-3A873B4839B2}" type="pres">
      <dgm:prSet presAssocID="{44E7B7CB-2C80-430B-B050-A815BA6D7843}" presName="Child1" presStyleLbl="node1" presStyleIdx="0" presStyleCnt="6" custScaleX="109178" custScaleY="109368">
        <dgm:presLayoutVars>
          <dgm:chMax val="0"/>
          <dgm:chPref val="0"/>
          <dgm:bulletEnabled val="1"/>
        </dgm:presLayoutVars>
      </dgm:prSet>
      <dgm:spPr/>
    </dgm:pt>
    <dgm:pt modelId="{3CC61AEA-DB86-4D2A-ABC9-4C6E022F94FB}" type="pres">
      <dgm:prSet presAssocID="{8E89D289-4013-4B79-8D15-E61DA65E7A50}" presName="Accent2" presStyleCnt="0"/>
      <dgm:spPr/>
    </dgm:pt>
    <dgm:pt modelId="{3EFBF359-18F9-491A-BE1E-A33382A1332F}" type="pres">
      <dgm:prSet presAssocID="{8E89D289-4013-4B79-8D15-E61DA65E7A50}" presName="Accent" presStyleLbl="bgShp" presStyleIdx="1" presStyleCnt="6"/>
      <dgm:spPr/>
    </dgm:pt>
    <dgm:pt modelId="{E1BD78D0-B4BE-4641-AFFF-5A6AF01D77A5}" type="pres">
      <dgm:prSet presAssocID="{8E89D289-4013-4B79-8D15-E61DA65E7A50}" presName="Child2" presStyleLbl="node1" presStyleIdx="1" presStyleCnt="6" custScaleX="111259" custScaleY="110075">
        <dgm:presLayoutVars>
          <dgm:chMax val="0"/>
          <dgm:chPref val="0"/>
          <dgm:bulletEnabled val="1"/>
        </dgm:presLayoutVars>
      </dgm:prSet>
      <dgm:spPr/>
    </dgm:pt>
    <dgm:pt modelId="{8A40DCC3-FF4D-450C-B616-4CA3BB4B80EC}" type="pres">
      <dgm:prSet presAssocID="{D5908E25-7B92-4ACA-8AAA-F13377D319D0}" presName="Accent3" presStyleCnt="0"/>
      <dgm:spPr/>
    </dgm:pt>
    <dgm:pt modelId="{E5CC8979-22E9-46A3-8D42-5949CC4A08E4}" type="pres">
      <dgm:prSet presAssocID="{D5908E25-7B92-4ACA-8AAA-F13377D319D0}" presName="Accent" presStyleLbl="bgShp" presStyleIdx="2" presStyleCnt="6"/>
      <dgm:spPr/>
    </dgm:pt>
    <dgm:pt modelId="{09C9D167-F4C4-43D8-BBB0-D1340ADB0E88}" type="pres">
      <dgm:prSet presAssocID="{D5908E25-7B92-4ACA-8AAA-F13377D319D0}" presName="Child3" presStyleLbl="node1" presStyleIdx="2" presStyleCnt="6" custScaleX="114153" custScaleY="104690">
        <dgm:presLayoutVars>
          <dgm:chMax val="0"/>
          <dgm:chPref val="0"/>
          <dgm:bulletEnabled val="1"/>
        </dgm:presLayoutVars>
      </dgm:prSet>
      <dgm:spPr/>
    </dgm:pt>
    <dgm:pt modelId="{A5F91B1C-887A-474D-B15A-CCFF25F5EDF8}" type="pres">
      <dgm:prSet presAssocID="{AC3170FF-85A1-4B17-B5F1-61304588EA90}" presName="Accent4" presStyleCnt="0"/>
      <dgm:spPr/>
    </dgm:pt>
    <dgm:pt modelId="{6074C510-2990-4968-AA05-57865395B058}" type="pres">
      <dgm:prSet presAssocID="{AC3170FF-85A1-4B17-B5F1-61304588EA90}" presName="Accent" presStyleLbl="bgShp" presStyleIdx="3" presStyleCnt="6"/>
      <dgm:spPr/>
    </dgm:pt>
    <dgm:pt modelId="{D7BE9CE9-1CFA-4386-B69D-D7FB29323F91}" type="pres">
      <dgm:prSet presAssocID="{AC3170FF-85A1-4B17-B5F1-61304588EA9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27D1D58-28E9-41F9-9D63-1A5569786E4F}" type="pres">
      <dgm:prSet presAssocID="{73D87277-3903-4DD4-A930-995B87CEF8A9}" presName="Accent5" presStyleCnt="0"/>
      <dgm:spPr/>
    </dgm:pt>
    <dgm:pt modelId="{CB63AE3E-FCF3-401E-9529-45EE86322658}" type="pres">
      <dgm:prSet presAssocID="{73D87277-3903-4DD4-A930-995B87CEF8A9}" presName="Accent" presStyleLbl="bgShp" presStyleIdx="4" presStyleCnt="6"/>
      <dgm:spPr/>
    </dgm:pt>
    <dgm:pt modelId="{0E034B3F-826B-4DBE-90FD-B381309F1BAA}" type="pres">
      <dgm:prSet presAssocID="{73D87277-3903-4DD4-A930-995B87CEF8A9}" presName="Child5" presStyleLbl="node1" presStyleIdx="4" presStyleCnt="6" custScaleX="106564" custScaleY="111073">
        <dgm:presLayoutVars>
          <dgm:chMax val="0"/>
          <dgm:chPref val="0"/>
          <dgm:bulletEnabled val="1"/>
        </dgm:presLayoutVars>
      </dgm:prSet>
      <dgm:spPr/>
    </dgm:pt>
    <dgm:pt modelId="{9172B917-1F49-4C44-9786-3937408C5836}" type="pres">
      <dgm:prSet presAssocID="{54E84595-FA59-4261-B58E-D3BDA6FD47C8}" presName="Accent6" presStyleCnt="0"/>
      <dgm:spPr/>
    </dgm:pt>
    <dgm:pt modelId="{D5663441-970A-469D-BC05-BF51ACA32018}" type="pres">
      <dgm:prSet presAssocID="{54E84595-FA59-4261-B58E-D3BDA6FD47C8}" presName="Accent" presStyleLbl="bgShp" presStyleIdx="5" presStyleCnt="6"/>
      <dgm:spPr/>
    </dgm:pt>
    <dgm:pt modelId="{A6E2EA18-2671-4641-9D12-D76F21440EE2}" type="pres">
      <dgm:prSet presAssocID="{54E84595-FA59-4261-B58E-D3BDA6FD47C8}" presName="Child6" presStyleLbl="node1" presStyleIdx="5" presStyleCnt="6" custScaleX="108004" custScaleY="110841">
        <dgm:presLayoutVars>
          <dgm:chMax val="0"/>
          <dgm:chPref val="0"/>
          <dgm:bulletEnabled val="1"/>
        </dgm:presLayoutVars>
      </dgm:prSet>
      <dgm:spPr/>
    </dgm:pt>
  </dgm:ptLst>
  <dgm:cxnLst>
    <dgm:cxn modelId="{C321D12B-48CC-4202-985A-5FC05E9129C8}" type="presOf" srcId="{44E7B7CB-2C80-430B-B050-A815BA6D7843}" destId="{743DBF47-62D3-43F3-868F-3A873B4839B2}" srcOrd="0" destOrd="0" presId="urn:microsoft.com/office/officeart/2011/layout/HexagonRadial"/>
    <dgm:cxn modelId="{CC18FA34-BDA2-4769-A55C-ED25358E19A2}" type="presOf" srcId="{2FC033E1-759C-4212-8288-B8A1B0F437D4}" destId="{0D2D28A7-C160-4AA2-8D12-39918FCF6A4F}" srcOrd="0" destOrd="0" presId="urn:microsoft.com/office/officeart/2011/layout/HexagonRadial"/>
    <dgm:cxn modelId="{ACAFF041-4A6E-4B9D-9F8D-985C1CCDF1E8}" srcId="{2FC033E1-759C-4212-8288-B8A1B0F437D4}" destId="{AC3170FF-85A1-4B17-B5F1-61304588EA90}" srcOrd="3" destOrd="0" parTransId="{A0C8BF1C-8253-4C39-A782-DD9BC90C7378}" sibTransId="{A5F05C55-C245-4DAA-89AF-F7BFF397169B}"/>
    <dgm:cxn modelId="{7C5CDA4C-5563-45A0-B383-D5C019C2543C}" type="presOf" srcId="{54E84595-FA59-4261-B58E-D3BDA6FD47C8}" destId="{A6E2EA18-2671-4641-9D12-D76F21440EE2}" srcOrd="0" destOrd="0" presId="urn:microsoft.com/office/officeart/2011/layout/HexagonRadial"/>
    <dgm:cxn modelId="{7998B64D-02A1-49A0-9143-ABB64C268FA2}" type="presOf" srcId="{73D87277-3903-4DD4-A930-995B87CEF8A9}" destId="{0E034B3F-826B-4DBE-90FD-B381309F1BAA}" srcOrd="0" destOrd="0" presId="urn:microsoft.com/office/officeart/2011/layout/HexagonRadial"/>
    <dgm:cxn modelId="{3F2D246E-5689-461F-B71D-924FA6512040}" srcId="{2FC033E1-759C-4212-8288-B8A1B0F437D4}" destId="{D5908E25-7B92-4ACA-8AAA-F13377D319D0}" srcOrd="2" destOrd="0" parTransId="{139F7154-9E9E-43A7-8FFB-21DAA627C5B3}" sibTransId="{84A7A1E9-A875-4F2F-9176-ECB5E84CA853}"/>
    <dgm:cxn modelId="{5F784B78-9F95-414C-9915-6788FC74C3DD}" srcId="{2FC033E1-759C-4212-8288-B8A1B0F437D4}" destId="{54E84595-FA59-4261-B58E-D3BDA6FD47C8}" srcOrd="5" destOrd="0" parTransId="{AB12E911-DB5F-449D-AA5A-D7BE74B512B8}" sibTransId="{0605E77B-851C-4270-BE40-81ACA6E82037}"/>
    <dgm:cxn modelId="{7578E783-89CA-4186-B021-BC254149F2B2}" srcId="{B981F9BF-E21B-47A5-9D70-5394C2AE0129}" destId="{2FC033E1-759C-4212-8288-B8A1B0F437D4}" srcOrd="0" destOrd="0" parTransId="{2A7842DF-5B3C-407E-AA0A-A3B198D882B2}" sibTransId="{6A89F69B-76FF-4898-8BFA-FE868ADC4F56}"/>
    <dgm:cxn modelId="{F7C12AAF-FB59-416D-8541-CA27B9BFFA9F}" type="presOf" srcId="{B981F9BF-E21B-47A5-9D70-5394C2AE0129}" destId="{A23CD6EE-C5D8-4783-9869-9E95BBD3C746}" srcOrd="0" destOrd="0" presId="urn:microsoft.com/office/officeart/2011/layout/HexagonRadial"/>
    <dgm:cxn modelId="{B99372C9-AA5D-47B1-A18A-E080A82FBCDC}" srcId="{2FC033E1-759C-4212-8288-B8A1B0F437D4}" destId="{73D87277-3903-4DD4-A930-995B87CEF8A9}" srcOrd="4" destOrd="0" parTransId="{2DF28D00-F85B-42E1-81A7-A3834ECF2B58}" sibTransId="{2C7FE7BD-8CF9-4D03-B549-6D4E2491D1BE}"/>
    <dgm:cxn modelId="{8E0BF0D6-FC5E-4F3F-9678-D2417E87479C}" srcId="{2FC033E1-759C-4212-8288-B8A1B0F437D4}" destId="{8E89D289-4013-4B79-8D15-E61DA65E7A50}" srcOrd="1" destOrd="0" parTransId="{6F2869A4-5691-492A-BA53-8B5C10303F1F}" sibTransId="{5A7BC11B-1509-4CC1-B6ED-2E89B53423C2}"/>
    <dgm:cxn modelId="{EA1245E4-A4A7-460C-A546-D4973308C886}" type="presOf" srcId="{D5908E25-7B92-4ACA-8AAA-F13377D319D0}" destId="{09C9D167-F4C4-43D8-BBB0-D1340ADB0E88}" srcOrd="0" destOrd="0" presId="urn:microsoft.com/office/officeart/2011/layout/HexagonRadial"/>
    <dgm:cxn modelId="{DC72C5EE-A7BE-4B09-9608-EF9946F4E6BA}" type="presOf" srcId="{AC3170FF-85A1-4B17-B5F1-61304588EA90}" destId="{D7BE9CE9-1CFA-4386-B69D-D7FB29323F91}" srcOrd="0" destOrd="0" presId="urn:microsoft.com/office/officeart/2011/layout/HexagonRadial"/>
    <dgm:cxn modelId="{0B7992FE-3616-444A-82FD-7567AC7EB49C}" type="presOf" srcId="{8E89D289-4013-4B79-8D15-E61DA65E7A50}" destId="{E1BD78D0-B4BE-4641-AFFF-5A6AF01D77A5}" srcOrd="0" destOrd="0" presId="urn:microsoft.com/office/officeart/2011/layout/HexagonRadial"/>
    <dgm:cxn modelId="{D61AFAFE-CEDD-43D9-92A9-A2C03CC0BFF6}" srcId="{2FC033E1-759C-4212-8288-B8A1B0F437D4}" destId="{44E7B7CB-2C80-430B-B050-A815BA6D7843}" srcOrd="0" destOrd="0" parTransId="{3CACA7BC-8450-4664-A3F8-195C153CCFEE}" sibTransId="{7EA64773-E768-48D2-8C53-1ECBD9058C24}"/>
    <dgm:cxn modelId="{3291C702-B10F-4FA1-A979-5195EB6D8A96}" type="presParOf" srcId="{A23CD6EE-C5D8-4783-9869-9E95BBD3C746}" destId="{0D2D28A7-C160-4AA2-8D12-39918FCF6A4F}" srcOrd="0" destOrd="0" presId="urn:microsoft.com/office/officeart/2011/layout/HexagonRadial"/>
    <dgm:cxn modelId="{A46718BC-21C5-41E0-BB5B-0A9CBD316CB8}" type="presParOf" srcId="{A23CD6EE-C5D8-4783-9869-9E95BBD3C746}" destId="{C62846F9-0CC4-4EF4-A063-808F5A1C0C5E}" srcOrd="1" destOrd="0" presId="urn:microsoft.com/office/officeart/2011/layout/HexagonRadial"/>
    <dgm:cxn modelId="{48BB5121-3320-443F-A7D0-2821AF8597B9}" type="presParOf" srcId="{C62846F9-0CC4-4EF4-A063-808F5A1C0C5E}" destId="{4CA64F4E-1998-44E4-A0D9-8F517FBF205C}" srcOrd="0" destOrd="0" presId="urn:microsoft.com/office/officeart/2011/layout/HexagonRadial"/>
    <dgm:cxn modelId="{8AD53A04-7362-4853-840C-8F4C42232260}" type="presParOf" srcId="{A23CD6EE-C5D8-4783-9869-9E95BBD3C746}" destId="{743DBF47-62D3-43F3-868F-3A873B4839B2}" srcOrd="2" destOrd="0" presId="urn:microsoft.com/office/officeart/2011/layout/HexagonRadial"/>
    <dgm:cxn modelId="{BB603B44-1704-47DC-BF6E-9AC9C22CED1F}" type="presParOf" srcId="{A23CD6EE-C5D8-4783-9869-9E95BBD3C746}" destId="{3CC61AEA-DB86-4D2A-ABC9-4C6E022F94FB}" srcOrd="3" destOrd="0" presId="urn:microsoft.com/office/officeart/2011/layout/HexagonRadial"/>
    <dgm:cxn modelId="{6FCD3FD3-891F-43E1-BC48-621FA7B1450C}" type="presParOf" srcId="{3CC61AEA-DB86-4D2A-ABC9-4C6E022F94FB}" destId="{3EFBF359-18F9-491A-BE1E-A33382A1332F}" srcOrd="0" destOrd="0" presId="urn:microsoft.com/office/officeart/2011/layout/HexagonRadial"/>
    <dgm:cxn modelId="{E772B43A-2D8A-4CD4-AC80-7852EC0AC4AD}" type="presParOf" srcId="{A23CD6EE-C5D8-4783-9869-9E95BBD3C746}" destId="{E1BD78D0-B4BE-4641-AFFF-5A6AF01D77A5}" srcOrd="4" destOrd="0" presId="urn:microsoft.com/office/officeart/2011/layout/HexagonRadial"/>
    <dgm:cxn modelId="{531A1186-6C80-4273-ACF4-8DF572B36F28}" type="presParOf" srcId="{A23CD6EE-C5D8-4783-9869-9E95BBD3C746}" destId="{8A40DCC3-FF4D-450C-B616-4CA3BB4B80EC}" srcOrd="5" destOrd="0" presId="urn:microsoft.com/office/officeart/2011/layout/HexagonRadial"/>
    <dgm:cxn modelId="{31D91A21-D11D-454C-B157-8A39175B48B8}" type="presParOf" srcId="{8A40DCC3-FF4D-450C-B616-4CA3BB4B80EC}" destId="{E5CC8979-22E9-46A3-8D42-5949CC4A08E4}" srcOrd="0" destOrd="0" presId="urn:microsoft.com/office/officeart/2011/layout/HexagonRadial"/>
    <dgm:cxn modelId="{697A62CF-4A63-4A8A-8DDC-243A116C5A3A}" type="presParOf" srcId="{A23CD6EE-C5D8-4783-9869-9E95BBD3C746}" destId="{09C9D167-F4C4-43D8-BBB0-D1340ADB0E88}" srcOrd="6" destOrd="0" presId="urn:microsoft.com/office/officeart/2011/layout/HexagonRadial"/>
    <dgm:cxn modelId="{1756B7C8-3C2C-4098-A7D0-87C4F496792F}" type="presParOf" srcId="{A23CD6EE-C5D8-4783-9869-9E95BBD3C746}" destId="{A5F91B1C-887A-474D-B15A-CCFF25F5EDF8}" srcOrd="7" destOrd="0" presId="urn:microsoft.com/office/officeart/2011/layout/HexagonRadial"/>
    <dgm:cxn modelId="{486AFD00-49F0-4D30-B9FD-4F16568A77D1}" type="presParOf" srcId="{A5F91B1C-887A-474D-B15A-CCFF25F5EDF8}" destId="{6074C510-2990-4968-AA05-57865395B058}" srcOrd="0" destOrd="0" presId="urn:microsoft.com/office/officeart/2011/layout/HexagonRadial"/>
    <dgm:cxn modelId="{90C28442-FAE3-4F48-91C9-9114312BB66D}" type="presParOf" srcId="{A23CD6EE-C5D8-4783-9869-9E95BBD3C746}" destId="{D7BE9CE9-1CFA-4386-B69D-D7FB29323F91}" srcOrd="8" destOrd="0" presId="urn:microsoft.com/office/officeart/2011/layout/HexagonRadial"/>
    <dgm:cxn modelId="{6BB96B76-8CDB-41C5-89A1-C12A794087EF}" type="presParOf" srcId="{A23CD6EE-C5D8-4783-9869-9E95BBD3C746}" destId="{F27D1D58-28E9-41F9-9D63-1A5569786E4F}" srcOrd="9" destOrd="0" presId="urn:microsoft.com/office/officeart/2011/layout/HexagonRadial"/>
    <dgm:cxn modelId="{C78F9485-0793-4EB7-A81D-5675FC73D88A}" type="presParOf" srcId="{F27D1D58-28E9-41F9-9D63-1A5569786E4F}" destId="{CB63AE3E-FCF3-401E-9529-45EE86322658}" srcOrd="0" destOrd="0" presId="urn:microsoft.com/office/officeart/2011/layout/HexagonRadial"/>
    <dgm:cxn modelId="{769C62FD-F158-4C1E-A85D-64F35CD61824}" type="presParOf" srcId="{A23CD6EE-C5D8-4783-9869-9E95BBD3C746}" destId="{0E034B3F-826B-4DBE-90FD-B381309F1BAA}" srcOrd="10" destOrd="0" presId="urn:microsoft.com/office/officeart/2011/layout/HexagonRadial"/>
    <dgm:cxn modelId="{4C636693-9FD5-4510-B4A2-C330F747F492}" type="presParOf" srcId="{A23CD6EE-C5D8-4783-9869-9E95BBD3C746}" destId="{9172B917-1F49-4C44-9786-3937408C5836}" srcOrd="11" destOrd="0" presId="urn:microsoft.com/office/officeart/2011/layout/HexagonRadial"/>
    <dgm:cxn modelId="{6BA11823-5BEA-4267-8797-8377164F27B6}" type="presParOf" srcId="{9172B917-1F49-4C44-9786-3937408C5836}" destId="{D5663441-970A-469D-BC05-BF51ACA32018}" srcOrd="0" destOrd="0" presId="urn:microsoft.com/office/officeart/2011/layout/HexagonRadial"/>
    <dgm:cxn modelId="{218462EC-5485-4F39-83C1-94E99717A743}" type="presParOf" srcId="{A23CD6EE-C5D8-4783-9869-9E95BBD3C746}" destId="{A6E2EA18-2671-4641-9D12-D76F21440EE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D28A7-C160-4AA2-8D12-39918FCF6A4F}">
      <dsp:nvSpPr>
        <dsp:cNvPr id="0" name=""/>
        <dsp:cNvSpPr/>
      </dsp:nvSpPr>
      <dsp:spPr>
        <a:xfrm>
          <a:off x="4614720" y="1878242"/>
          <a:ext cx="2387328" cy="2065135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500" kern="1200" dirty="0">
              <a:latin typeface="Arial Narrow" panose="020B0606020202030204" pitchFamily="34" charset="0"/>
            </a:rPr>
            <a:t>“Imperativos” do capitalismo nacional</a:t>
          </a:r>
          <a:endParaRPr lang="en-GB" sz="2500" kern="1200" dirty="0">
            <a:latin typeface="Arial Narrow" panose="020B0606020202030204" pitchFamily="34" charset="0"/>
          </a:endParaRPr>
        </a:p>
      </dsp:txBody>
      <dsp:txXfrm>
        <a:off x="5010334" y="2220464"/>
        <a:ext cx="1596100" cy="1380691"/>
      </dsp:txXfrm>
    </dsp:sp>
    <dsp:sp modelId="{3EFBF359-18F9-491A-BE1E-A33382A1332F}">
      <dsp:nvSpPr>
        <dsp:cNvPr id="0" name=""/>
        <dsp:cNvSpPr/>
      </dsp:nvSpPr>
      <dsp:spPr>
        <a:xfrm>
          <a:off x="6109646" y="890214"/>
          <a:ext cx="900731" cy="776099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DBF47-62D3-43F3-868F-3A873B4839B2}">
      <dsp:nvSpPr>
        <dsp:cNvPr id="0" name=""/>
        <dsp:cNvSpPr/>
      </dsp:nvSpPr>
      <dsp:spPr>
        <a:xfrm>
          <a:off x="4830461" y="0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Subdesenvolvimento da burguesia nacional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5154678" y="280486"/>
        <a:ext cx="1307964" cy="1131542"/>
      </dsp:txXfrm>
    </dsp:sp>
    <dsp:sp modelId="{E5CC8979-22E9-46A3-8D42-5949CC4A08E4}">
      <dsp:nvSpPr>
        <dsp:cNvPr id="0" name=""/>
        <dsp:cNvSpPr/>
      </dsp:nvSpPr>
      <dsp:spPr>
        <a:xfrm>
          <a:off x="7160870" y="2341107"/>
          <a:ext cx="900731" cy="776099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D78D0-B4BE-4641-AFFF-5A6AF01D77A5}">
      <dsp:nvSpPr>
        <dsp:cNvPr id="0" name=""/>
        <dsp:cNvSpPr/>
      </dsp:nvSpPr>
      <dsp:spPr>
        <a:xfrm>
          <a:off x="6628872" y="1041009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Autenticidade africana em contexto pós-colonial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6953089" y="1321495"/>
        <a:ext cx="1307964" cy="1131542"/>
      </dsp:txXfrm>
    </dsp:sp>
    <dsp:sp modelId="{6074C510-2990-4968-AA05-57865395B058}">
      <dsp:nvSpPr>
        <dsp:cNvPr id="0" name=""/>
        <dsp:cNvSpPr/>
      </dsp:nvSpPr>
      <dsp:spPr>
        <a:xfrm>
          <a:off x="6430622" y="3978893"/>
          <a:ext cx="900731" cy="776099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9D167-F4C4-43D8-BBB0-D1340ADB0E88}">
      <dsp:nvSpPr>
        <dsp:cNvPr id="0" name=""/>
        <dsp:cNvSpPr/>
      </dsp:nvSpPr>
      <dsp:spPr>
        <a:xfrm>
          <a:off x="6628872" y="3087514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Redução do capitalismo a um lado da equação: formação da burguesia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6953089" y="3368000"/>
        <a:ext cx="1307964" cy="1131542"/>
      </dsp:txXfrm>
    </dsp:sp>
    <dsp:sp modelId="{CB63AE3E-FCF3-401E-9529-45EE86322658}">
      <dsp:nvSpPr>
        <dsp:cNvPr id="0" name=""/>
        <dsp:cNvSpPr/>
      </dsp:nvSpPr>
      <dsp:spPr>
        <a:xfrm>
          <a:off x="4619163" y="4148901"/>
          <a:ext cx="900731" cy="776099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9CE9-1CFA-4386-B69D-D7FB29323F91}">
      <dsp:nvSpPr>
        <dsp:cNvPr id="0" name=""/>
        <dsp:cNvSpPr/>
      </dsp:nvSpPr>
      <dsp:spPr>
        <a:xfrm>
          <a:off x="4834628" y="4129688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Burguesia nacional representante da “nação”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5158845" y="4410174"/>
        <a:ext cx="1307964" cy="1131542"/>
      </dsp:txXfrm>
    </dsp:sp>
    <dsp:sp modelId="{D5663441-970A-469D-BC05-BF51ACA32018}">
      <dsp:nvSpPr>
        <dsp:cNvPr id="0" name=""/>
        <dsp:cNvSpPr/>
      </dsp:nvSpPr>
      <dsp:spPr>
        <a:xfrm>
          <a:off x="3550724" y="2698591"/>
          <a:ext cx="900731" cy="776099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34B3F-826B-4DBE-90FD-B381309F1BAA}">
      <dsp:nvSpPr>
        <dsp:cNvPr id="0" name=""/>
        <dsp:cNvSpPr/>
      </dsp:nvSpPr>
      <dsp:spPr>
        <a:xfrm>
          <a:off x="3032053" y="3088678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“Libertação” da terra e dos Homens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3356270" y="3369164"/>
        <a:ext cx="1307964" cy="1131542"/>
      </dsp:txXfrm>
    </dsp:sp>
    <dsp:sp modelId="{A6E2EA18-2671-4641-9D12-D76F21440EE2}">
      <dsp:nvSpPr>
        <dsp:cNvPr id="0" name=""/>
        <dsp:cNvSpPr/>
      </dsp:nvSpPr>
      <dsp:spPr>
        <a:xfrm>
          <a:off x="3032053" y="1038681"/>
          <a:ext cx="1956398" cy="16925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Legitimidade histórica da burguesia nacional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3356270" y="1319167"/>
        <a:ext cx="1307964" cy="1131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D28A7-C160-4AA2-8D12-39918FCF6A4F}">
      <dsp:nvSpPr>
        <dsp:cNvPr id="0" name=""/>
        <dsp:cNvSpPr/>
      </dsp:nvSpPr>
      <dsp:spPr>
        <a:xfrm>
          <a:off x="4562972" y="1951841"/>
          <a:ext cx="2429600" cy="210170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noProof="0" dirty="0">
              <a:solidFill>
                <a:srgbClr val="C00000"/>
              </a:solidFill>
              <a:latin typeface="Arial Narrow" panose="020B0606020202030204" pitchFamily="34" charset="0"/>
            </a:rPr>
            <a:t>Reciclagem e expansão de estruturas de acumulação existentes, em contexto neoliberal</a:t>
          </a:r>
          <a:r>
            <a:rPr lang="en-GB" sz="1900" b="1" kern="1200" noProof="0" dirty="0">
              <a:solidFill>
                <a:srgbClr val="C00000"/>
              </a:solidFill>
              <a:latin typeface="Arial Narrow" panose="020B0606020202030204" pitchFamily="34" charset="0"/>
            </a:rPr>
            <a:t> </a:t>
          </a:r>
        </a:p>
      </dsp:txBody>
      <dsp:txXfrm>
        <a:off x="4965591" y="2300122"/>
        <a:ext cx="1624362" cy="1405140"/>
      </dsp:txXfrm>
    </dsp:sp>
    <dsp:sp modelId="{3EFBF359-18F9-491A-BE1E-A33382A1332F}">
      <dsp:nvSpPr>
        <dsp:cNvPr id="0" name=""/>
        <dsp:cNvSpPr/>
      </dsp:nvSpPr>
      <dsp:spPr>
        <a:xfrm>
          <a:off x="6084369" y="946318"/>
          <a:ext cx="916681" cy="78984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DBF47-62D3-43F3-868F-3A873B4839B2}">
      <dsp:nvSpPr>
        <dsp:cNvPr id="0" name=""/>
        <dsp:cNvSpPr/>
      </dsp:nvSpPr>
      <dsp:spPr>
        <a:xfrm>
          <a:off x="4695404" y="-40340"/>
          <a:ext cx="2173778" cy="188384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W-C → SAP: neoliberalismo, privatização e liberalização e política monetária restritiva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5055957" y="272124"/>
        <a:ext cx="1452672" cy="1258918"/>
      </dsp:txXfrm>
    </dsp:sp>
    <dsp:sp modelId="{E5CC8979-22E9-46A3-8D42-5949CC4A08E4}">
      <dsp:nvSpPr>
        <dsp:cNvPr id="0" name=""/>
        <dsp:cNvSpPr/>
      </dsp:nvSpPr>
      <dsp:spPr>
        <a:xfrm>
          <a:off x="7154207" y="2422902"/>
          <a:ext cx="916681" cy="78984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D78D0-B4BE-4641-AFFF-5A6AF01D77A5}">
      <dsp:nvSpPr>
        <dsp:cNvPr id="0" name=""/>
        <dsp:cNvSpPr/>
      </dsp:nvSpPr>
      <dsp:spPr>
        <a:xfrm>
          <a:off x="6500703" y="1013013"/>
          <a:ext cx="2215211" cy="189602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Globalização e exposição à expansão de capitais internacionais estruturantes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6865869" y="1325562"/>
        <a:ext cx="1484879" cy="1270926"/>
      </dsp:txXfrm>
    </dsp:sp>
    <dsp:sp modelId="{6074C510-2990-4968-AA05-57865395B058}">
      <dsp:nvSpPr>
        <dsp:cNvPr id="0" name=""/>
        <dsp:cNvSpPr/>
      </dsp:nvSpPr>
      <dsp:spPr>
        <a:xfrm>
          <a:off x="6411028" y="4089688"/>
          <a:ext cx="916681" cy="78984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9D167-F4C4-43D8-BBB0-D1340ADB0E88}">
      <dsp:nvSpPr>
        <dsp:cNvPr id="0" name=""/>
        <dsp:cNvSpPr/>
      </dsp:nvSpPr>
      <dsp:spPr>
        <a:xfrm>
          <a:off x="6471892" y="3142133"/>
          <a:ext cx="2272832" cy="1803268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Financeirização e emergência da China, Brasil e Índia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6833026" y="3428657"/>
        <a:ext cx="1550564" cy="1230220"/>
      </dsp:txXfrm>
    </dsp:sp>
    <dsp:sp modelId="{CB63AE3E-FCF3-401E-9529-45EE86322658}">
      <dsp:nvSpPr>
        <dsp:cNvPr id="0" name=""/>
        <dsp:cNvSpPr/>
      </dsp:nvSpPr>
      <dsp:spPr>
        <a:xfrm>
          <a:off x="4567493" y="4262707"/>
          <a:ext cx="916681" cy="78984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9CE9-1CFA-4386-B69D-D7FB29323F91}">
      <dsp:nvSpPr>
        <dsp:cNvPr id="0" name=""/>
        <dsp:cNvSpPr/>
      </dsp:nvSpPr>
      <dsp:spPr>
        <a:xfrm>
          <a:off x="4786773" y="4243153"/>
          <a:ext cx="1991040" cy="1722483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Utilização de recursos naturais e estratégicos para acumulação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5116731" y="4528605"/>
        <a:ext cx="1331124" cy="1151579"/>
      </dsp:txXfrm>
    </dsp:sp>
    <dsp:sp modelId="{D5663441-970A-469D-BC05-BF51ACA32018}">
      <dsp:nvSpPr>
        <dsp:cNvPr id="0" name=""/>
        <dsp:cNvSpPr/>
      </dsp:nvSpPr>
      <dsp:spPr>
        <a:xfrm>
          <a:off x="3480135" y="2786715"/>
          <a:ext cx="916681" cy="78984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34B3F-826B-4DBE-90FD-B381309F1BAA}">
      <dsp:nvSpPr>
        <dsp:cNvPr id="0" name=""/>
        <dsp:cNvSpPr/>
      </dsp:nvSpPr>
      <dsp:spPr>
        <a:xfrm>
          <a:off x="2886935" y="3088345"/>
          <a:ext cx="2121732" cy="1913214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Privatização e financeirização de activos reais, incluindo infraestrutura pública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3248643" y="3414505"/>
        <a:ext cx="1398316" cy="1260894"/>
      </dsp:txXfrm>
    </dsp:sp>
    <dsp:sp modelId="{A6E2EA18-2671-4641-9D12-D76F21440EE2}">
      <dsp:nvSpPr>
        <dsp:cNvPr id="0" name=""/>
        <dsp:cNvSpPr/>
      </dsp:nvSpPr>
      <dsp:spPr>
        <a:xfrm>
          <a:off x="2872599" y="1004046"/>
          <a:ext cx="2150403" cy="1909218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latin typeface="Arial Narrow" panose="020B0606020202030204" pitchFamily="34" charset="0"/>
            </a:rPr>
            <a:t>Endivdamento “soberano” como forma de acumulação privada e novas vulnerabildiades</a:t>
          </a:r>
          <a:endParaRPr lang="en-GB" sz="1800" kern="1200" noProof="0" dirty="0">
            <a:latin typeface="Arial Narrow" panose="020B0606020202030204" pitchFamily="34" charset="0"/>
          </a:endParaRPr>
        </a:p>
      </dsp:txBody>
      <dsp:txXfrm>
        <a:off x="3234931" y="1325739"/>
        <a:ext cx="1425739" cy="1265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A0A27041-BC72-43B1-AD44-CA84EE025DE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075" y="4924989"/>
            <a:ext cx="5683914" cy="4029684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203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4EA03D84-6D70-43F9-8874-1BADD7CD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73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10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76225" y="838200"/>
            <a:ext cx="7346950" cy="41322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7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prints.soas.ac.uk/5685/1/brooks.pdf" TargetMode="External"/><Relationship Id="rId3" Type="http://schemas.openxmlformats.org/officeDocument/2006/relationships/hyperlink" Target="https://www.researchgate.net/publication/319554822_Logica_Historica_do_Modelo_de_Acumulacao_de_Capital_em_Mocambique" TargetMode="External"/><Relationship Id="rId7" Type="http://schemas.openxmlformats.org/officeDocument/2006/relationships/hyperlink" Target="https://eprints.soas.ac.uk/7984" TargetMode="External"/><Relationship Id="rId2" Type="http://schemas.openxmlformats.org/officeDocument/2006/relationships/hyperlink" Target="https://www.researchgate.net/publication/319554499_Contribuicao_para_o_metodo_de_investigacao_da_economia_politica_de_Mocamb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.uk/url?sa=t&amp;rct=j&amp;q=&amp;esrc=s&amp;source=web&amp;cd=5&amp;cad=rja&amp;uact=8&amp;ved=0ahUKEwjq5bGV6pjQAhWBBcAKHSRWA3sQFgg6MAQ&amp;url=http://www.countdownnet.net/Allegati/26%20Locating%20Financialisation%202010.PDF&amp;usg=AFQjCNFUdotFxGv9JVGoJaj7r77CM6_0TA&amp;sig2=u66ib6grGGvQgQU00jXzJA" TargetMode="External"/><Relationship Id="rId5" Type="http://schemas.openxmlformats.org/officeDocument/2006/relationships/hyperlink" Target="https://www.researchgate.net/publication/273340949_Growth_capital_accumulation_and_economic_porosity_in_Mozambique_social_losses_private_gains" TargetMode="External"/><Relationship Id="rId4" Type="http://schemas.openxmlformats.org/officeDocument/2006/relationships/hyperlink" Target="https://www.researchgate.net/publication/319617910_Crises_Economicas_e_Estruturas_de_Acumulacao_de_Capital_em_Mocambiqu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U-BjlSAHvA" TargetMode="External"/><Relationship Id="rId2" Type="http://schemas.openxmlformats.org/officeDocument/2006/relationships/hyperlink" Target="https://youtu.be/wb6rhHyJJ_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cobinmag.com/2018/10/brazil-election-bolsonaro-haddad-lula-pt-democracy" TargetMode="External"/><Relationship Id="rId4" Type="http://schemas.openxmlformats.org/officeDocument/2006/relationships/hyperlink" Target="https://youtu.be/26o22Y33h9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3a9TAbQHzjQ" TargetMode="External"/><Relationship Id="rId3" Type="http://schemas.openxmlformats.org/officeDocument/2006/relationships/hyperlink" Target="https://www.youtube.com/watch?v=M8b_A2JMFrc" TargetMode="External"/><Relationship Id="rId7" Type="http://schemas.openxmlformats.org/officeDocument/2006/relationships/hyperlink" Target="https://youtu.be/0vTS9T81b0o" TargetMode="External"/><Relationship Id="rId2" Type="http://schemas.openxmlformats.org/officeDocument/2006/relationships/hyperlink" Target="https://youtu.be/26o22Y33h9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wb6rhHyJJ_4" TargetMode="External"/><Relationship Id="rId5" Type="http://schemas.openxmlformats.org/officeDocument/2006/relationships/hyperlink" Target="https://youtu.be/IKDSrqJQRw0" TargetMode="External"/><Relationship Id="rId4" Type="http://schemas.openxmlformats.org/officeDocument/2006/relationships/hyperlink" Target="https://youtu.be/RU-BjlSAHv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br>
              <a:rPr lang="en-GB" sz="3600" dirty="0">
                <a:latin typeface="Arial Narrow" panose="020B0606020202030204" pitchFamily="34" charset="0"/>
              </a:rPr>
            </a:br>
            <a:br>
              <a:rPr lang="en-GB" sz="3600" dirty="0">
                <a:latin typeface="Arial Narrow" panose="020B0606020202030204" pitchFamily="34" charset="0"/>
              </a:rPr>
            </a:br>
            <a:r>
              <a:rPr lang="pt-BR" sz="3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Tensões nas dinâmicas de globalização:</a:t>
            </a:r>
            <a:br>
              <a:rPr lang="pt-BR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t-BR" sz="30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e o ressurgimento de vários tipos de nacionalismos</a:t>
            </a:r>
            <a:br>
              <a:rPr lang="pt-BR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t-BR" sz="3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Articulação entre local e global e direitos humanos</a:t>
            </a: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</a:rPr>
              <a:t>Carlos Nuno Castel-Branco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  <a:hlinkClick r:id="rId2"/>
              </a:rPr>
              <a:t>cnbranco@iseg.ulisboa.pt</a:t>
            </a:r>
            <a:r>
              <a:rPr lang="pt-PT" sz="2000" dirty="0">
                <a:latin typeface="Arial Narrow" panose="020B0606020202030204" pitchFamily="34" charset="0"/>
              </a:rPr>
              <a:t> 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186082"/>
            <a:ext cx="11609294" cy="1317812"/>
          </a:xfrm>
        </p:spPr>
        <p:txBody>
          <a:bodyPr>
            <a:normAutofit lnSpcReduction="10000"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  <a:p>
            <a:r>
              <a:rPr lang="pt-PT" dirty="0">
                <a:latin typeface="Arial Narrow" panose="020B0606020202030204" pitchFamily="34" charset="0"/>
              </a:rPr>
              <a:t>Globalização e Desenvolvimento</a:t>
            </a:r>
          </a:p>
          <a:p>
            <a:r>
              <a:rPr lang="pt-PT" dirty="0">
                <a:latin typeface="Arial Narrow" panose="020B0606020202030204" pitchFamily="34" charset="0"/>
              </a:rPr>
              <a:t>2019-20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Os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BRICs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como resposta nacionalista à neoliberalização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Quem são 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r>
              <a:rPr lang="pt-PT" dirty="0">
                <a:latin typeface="Arial Narrow" panose="020B0606020202030204" pitchFamily="34" charset="0"/>
              </a:rPr>
              <a:t>? Brasil, Rússia, Índia e China, com uma versão, BRICS, que inclui a África do Sul. Brasil, África do Sul, Rússia e Índia em crise estrutural. China continua em expansão – até quando?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ressurgimento do debate sobre 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r>
              <a:rPr lang="pt-PT" dirty="0">
                <a:latin typeface="Arial Narrow" panose="020B0606020202030204" pitchFamily="34" charset="0"/>
              </a:rPr>
              <a:t> (</a:t>
            </a:r>
            <a:r>
              <a:rPr lang="pt-PT" dirty="0" err="1">
                <a:latin typeface="Arial Narrow" panose="020B0606020202030204" pitchFamily="34" charset="0"/>
              </a:rPr>
              <a:t>Newly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Industrialized</a:t>
            </a:r>
            <a:r>
              <a:rPr lang="pt-PT" dirty="0">
                <a:latin typeface="Arial Narrow" panose="020B0606020202030204" pitchFamily="34" charset="0"/>
              </a:rPr>
              <a:t> Countries, originalmente referindo-se à Coreia do Sul, Taiwan, Singapura e Hong Kong, anos 1970-1990) e a sua origem – política industrial e as alternativas ao neoliberalismo numa </a:t>
            </a:r>
            <a:r>
              <a:rPr lang="pt-PT" dirty="0" err="1">
                <a:latin typeface="Arial Narrow" panose="020B0606020202030204" pitchFamily="34" charset="0"/>
              </a:rPr>
              <a:t>óptica</a:t>
            </a:r>
            <a:r>
              <a:rPr lang="pt-PT" dirty="0">
                <a:latin typeface="Arial Narrow" panose="020B0606020202030204" pitchFamily="34" charset="0"/>
              </a:rPr>
              <a:t> nacionalista de construção capitalista + geoestratégia da frente anticomunista na Ásia (resposta à China, à Coreia do Norte e aos três da Indochina, Vietname, </a:t>
            </a:r>
            <a:r>
              <a:rPr lang="pt-PT" dirty="0" err="1">
                <a:latin typeface="Arial Narrow" panose="020B0606020202030204" pitchFamily="34" charset="0"/>
              </a:rPr>
              <a:t>Cambodja</a:t>
            </a:r>
            <a:r>
              <a:rPr lang="pt-PT" dirty="0">
                <a:latin typeface="Arial Narrow" panose="020B0606020202030204" pitchFamily="34" charset="0"/>
              </a:rPr>
              <a:t> e Laos). Modelo para desenvolvimento das economias menos desenvolvidas????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Diferentes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Grande capital </a:t>
            </a:r>
            <a:r>
              <a:rPr lang="pt-PT" b="1" dirty="0">
                <a:latin typeface="Arial Narrow" panose="020B0606020202030204" pitchFamily="34" charset="0"/>
              </a:rPr>
              <a:t>com</a:t>
            </a:r>
            <a:r>
              <a:rPr lang="pt-PT" dirty="0">
                <a:latin typeface="Arial Narrow" panose="020B0606020202030204" pitchFamily="34" charset="0"/>
              </a:rPr>
              <a:t> “estado social”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Grande capital </a:t>
            </a:r>
            <a:r>
              <a:rPr lang="pt-PT" b="1" dirty="0">
                <a:latin typeface="Arial Narrow" panose="020B0606020202030204" pitchFamily="34" charset="0"/>
              </a:rPr>
              <a:t>sem</a:t>
            </a:r>
            <a:r>
              <a:rPr lang="pt-PT" dirty="0">
                <a:latin typeface="Arial Narrow" panose="020B0606020202030204" pitchFamily="34" charset="0"/>
              </a:rPr>
              <a:t> “estado social”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Tensões para o “estado social” e a reciclagem dos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6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8C84-2D7A-4F64-A334-3C9915D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0" y="167901"/>
            <a:ext cx="11618259" cy="473075"/>
          </a:xfrm>
        </p:spPr>
        <p:txBody>
          <a:bodyPr>
            <a:no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Nacionalismos em economias subdesenvolvidas – o argumento pela burguesia nacional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F1EECD-FFB1-4E7F-AA26-7892AD7EBB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338" y="775447"/>
          <a:ext cx="11617325" cy="5822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826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8C84-2D7A-4F64-A334-3C9915DB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0" y="167901"/>
            <a:ext cx="11618259" cy="473075"/>
          </a:xfrm>
        </p:spPr>
        <p:txBody>
          <a:bodyPr>
            <a:no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Nacionalismos em economias subdesenvolvidas – o argumento pela burguesia nacional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F1EECD-FFB1-4E7F-AA26-7892AD7EB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456840"/>
              </p:ext>
            </p:extLst>
          </p:nvPr>
        </p:nvGraphicFramePr>
        <p:xfrm>
          <a:off x="287338" y="672353"/>
          <a:ext cx="11617325" cy="592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C9E4E0-5B43-4182-98CB-645B32AAE3B5}"/>
              </a:ext>
            </a:extLst>
          </p:cNvPr>
          <p:cNvSpPr txBox="1"/>
          <p:nvPr/>
        </p:nvSpPr>
        <p:spPr>
          <a:xfrm>
            <a:off x="9165570" y="757518"/>
            <a:ext cx="27740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Ameaças e Desafios:</a:t>
            </a:r>
          </a:p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  - Acesso a propriedades e activos;</a:t>
            </a:r>
          </a:p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  - Acesso ao financiamento e capacidades produtivas</a:t>
            </a:r>
          </a:p>
          <a:p>
            <a:endParaRPr lang="pt-BR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Surgimento de uma classe de proprietários sem capital</a:t>
            </a:r>
          </a:p>
          <a:p>
            <a:endParaRPr lang="pt-BR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Falências</a:t>
            </a:r>
          </a:p>
          <a:p>
            <a:endParaRPr lang="pt-BR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Revolta da burguesia nacional</a:t>
            </a:r>
            <a:endParaRPr lang="en-GB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AF2EB-2BCF-458A-A6F7-EF18BC330AAE}"/>
              </a:ext>
            </a:extLst>
          </p:cNvPr>
          <p:cNvSpPr txBox="1"/>
          <p:nvPr/>
        </p:nvSpPr>
        <p:spPr>
          <a:xfrm>
            <a:off x="9103659" y="4724400"/>
            <a:ext cx="2835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  <a:latin typeface="Arial Narrow" panose="020B0606020202030204" pitchFamily="34" charset="0"/>
              </a:rPr>
              <a:t>Acesso a K, mas incapaz de competir na produção: Paradoxo China/Brasil/Índia</a:t>
            </a:r>
          </a:p>
          <a:p>
            <a:endParaRPr lang="pt-BR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r>
              <a:rPr lang="pt-BR" dirty="0">
                <a:solidFill>
                  <a:srgbClr val="00B050"/>
                </a:solidFill>
                <a:latin typeface="Arial Narrow" panose="020B0606020202030204" pitchFamily="34" charset="0"/>
              </a:rPr>
              <a:t>Capitalista com acesso a financiamento, recursos naturais mas sem produção</a:t>
            </a:r>
            <a:endParaRPr lang="en-GB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8D099-C830-41A1-8E03-F1B082DC13E7}"/>
              </a:ext>
            </a:extLst>
          </p:cNvPr>
          <p:cNvSpPr txBox="1"/>
          <p:nvPr/>
        </p:nvSpPr>
        <p:spPr>
          <a:xfrm>
            <a:off x="736225" y="988350"/>
            <a:ext cx="2416549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b="1" dirty="0">
                <a:ln/>
                <a:solidFill>
                  <a:schemeClr val="accent4"/>
                </a:solidFill>
                <a:latin typeface="Arial Narrow" panose="020B0606020202030204" pitchFamily="34" charset="0"/>
              </a:rPr>
              <a:t>Enclave, acumulação de capital improdutiva e fictícia:</a:t>
            </a:r>
          </a:p>
          <a:p>
            <a:r>
              <a:rPr lang="pt-BR" b="1" dirty="0">
                <a:ln/>
                <a:solidFill>
                  <a:schemeClr val="accent4"/>
                </a:solidFill>
                <a:latin typeface="Arial Narrow" panose="020B0606020202030204" pitchFamily="34" charset="0"/>
              </a:rPr>
              <a:t>- Vulnerabilidade aos choques financeiros internacionais</a:t>
            </a:r>
          </a:p>
          <a:p>
            <a:r>
              <a:rPr lang="pt-BR" b="1" dirty="0">
                <a:ln/>
                <a:solidFill>
                  <a:schemeClr val="accent4"/>
                </a:solidFill>
                <a:latin typeface="Arial Narrow" panose="020B0606020202030204" pitchFamily="34" charset="0"/>
              </a:rPr>
              <a:t>- Dependência dos mercados financeiros</a:t>
            </a:r>
          </a:p>
          <a:p>
            <a:r>
              <a:rPr lang="pt-BR" b="1" dirty="0">
                <a:ln/>
                <a:solidFill>
                  <a:schemeClr val="accent4"/>
                </a:solidFill>
                <a:latin typeface="Arial Narrow" panose="020B0606020202030204" pitchFamily="34" charset="0"/>
              </a:rPr>
              <a:t>- Bolhas, crises e austeridade</a:t>
            </a:r>
          </a:p>
          <a:p>
            <a:r>
              <a:rPr lang="pt-BR" b="1" dirty="0">
                <a:ln/>
                <a:solidFill>
                  <a:schemeClr val="accent4"/>
                </a:solidFill>
                <a:latin typeface="Arial Narrow" panose="020B0606020202030204" pitchFamily="34" charset="0"/>
              </a:rPr>
              <a:t>- Baixa elasticidade da redução da pobreza em relação ao crescimento econômico</a:t>
            </a:r>
            <a:endParaRPr lang="en-GB" b="1" dirty="0">
              <a:ln/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2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Dívida “soberana” ou a conversão do Estado na “esponja” do capital financeiro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como “direito” – resposta ao FMI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como mecanismo de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e internacionalização do grande capital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estado como “esponja” do capital financeiro?</a:t>
            </a:r>
          </a:p>
        </p:txBody>
      </p:sp>
    </p:spTree>
    <p:extLst>
      <p:ext uri="{BB962C8B-B14F-4D97-AF65-F5344CB8AC3E}">
        <p14:creationId xmlns:p14="http://schemas.microsoft.com/office/powerpoint/2010/main" val="391675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GLOBAL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UK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5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560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GRÉCIA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2E8011-726D-4F0C-82B9-46BDFA5F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908424"/>
            <a:ext cx="11826475" cy="57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apresentação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Crises e ressurgimento de vários tipos de nacionalismos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Dilemas do capital em crise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r>
              <a:rPr lang="pt-PT" dirty="0">
                <a:latin typeface="Arial Narrow" panose="020B0606020202030204" pitchFamily="34" charset="0"/>
              </a:rPr>
              <a:t> como resposta “nacionalista” a tensões locais e globais do neoliberalismo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Nacionalismos em economias subdesenvolvidas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questão da dívida soberana – do nacionalismo e da “soberania” de opções de política à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Outras tensões: local/global e tecnológica/direitos humanos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Desafios para as ciências sociais</a:t>
            </a:r>
          </a:p>
        </p:txBody>
      </p:sp>
    </p:spTree>
    <p:extLst>
      <p:ext uri="{BB962C8B-B14F-4D97-AF65-F5344CB8AC3E}">
        <p14:creationId xmlns:p14="http://schemas.microsoft.com/office/powerpoint/2010/main" val="206766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143436"/>
            <a:ext cx="11655707" cy="8068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Moçambique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A0A563-8999-4C26-9251-636D3E26C9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9878" y="1422523"/>
          <a:ext cx="11655707" cy="4990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536">
                  <a:extLst>
                    <a:ext uri="{9D8B030D-6E8A-4147-A177-3AD203B41FA5}">
                      <a16:colId xmlns:a16="http://schemas.microsoft.com/office/drawing/2014/main" val="3489241469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2447063039"/>
                    </a:ext>
                  </a:extLst>
                </a:gridCol>
                <a:gridCol w="970499">
                  <a:extLst>
                    <a:ext uri="{9D8B030D-6E8A-4147-A177-3AD203B41FA5}">
                      <a16:colId xmlns:a16="http://schemas.microsoft.com/office/drawing/2014/main" val="2319984415"/>
                    </a:ext>
                  </a:extLst>
                </a:gridCol>
                <a:gridCol w="786940">
                  <a:extLst>
                    <a:ext uri="{9D8B030D-6E8A-4147-A177-3AD203B41FA5}">
                      <a16:colId xmlns:a16="http://schemas.microsoft.com/office/drawing/2014/main" val="587288657"/>
                    </a:ext>
                  </a:extLst>
                </a:gridCol>
                <a:gridCol w="1310484">
                  <a:extLst>
                    <a:ext uri="{9D8B030D-6E8A-4147-A177-3AD203B41FA5}">
                      <a16:colId xmlns:a16="http://schemas.microsoft.com/office/drawing/2014/main" val="3152094431"/>
                    </a:ext>
                  </a:extLst>
                </a:gridCol>
                <a:gridCol w="1070975">
                  <a:extLst>
                    <a:ext uri="{9D8B030D-6E8A-4147-A177-3AD203B41FA5}">
                      <a16:colId xmlns:a16="http://schemas.microsoft.com/office/drawing/2014/main" val="1506967372"/>
                    </a:ext>
                  </a:extLst>
                </a:gridCol>
                <a:gridCol w="764088">
                  <a:extLst>
                    <a:ext uri="{9D8B030D-6E8A-4147-A177-3AD203B41FA5}">
                      <a16:colId xmlns:a16="http://schemas.microsoft.com/office/drawing/2014/main" val="798063734"/>
                    </a:ext>
                  </a:extLst>
                </a:gridCol>
                <a:gridCol w="895611">
                  <a:extLst>
                    <a:ext uri="{9D8B030D-6E8A-4147-A177-3AD203B41FA5}">
                      <a16:colId xmlns:a16="http://schemas.microsoft.com/office/drawing/2014/main" val="585630568"/>
                    </a:ext>
                  </a:extLst>
                </a:gridCol>
                <a:gridCol w="1111265">
                  <a:extLst>
                    <a:ext uri="{9D8B030D-6E8A-4147-A177-3AD203B41FA5}">
                      <a16:colId xmlns:a16="http://schemas.microsoft.com/office/drawing/2014/main" val="1433517632"/>
                    </a:ext>
                  </a:extLst>
                </a:gridCol>
                <a:gridCol w="1247361">
                  <a:extLst>
                    <a:ext uri="{9D8B030D-6E8A-4147-A177-3AD203B41FA5}">
                      <a16:colId xmlns:a16="http://schemas.microsoft.com/office/drawing/2014/main" val="2447694843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786079751"/>
                    </a:ext>
                  </a:extLst>
                </a:gridCol>
              </a:tblGrid>
              <a:tr h="12688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stock da dívida pública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PIB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da dívida comercial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 dívida comercial por tipo de despesa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(peso na dívida comercial total)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92141"/>
                  </a:ext>
                </a:extLst>
              </a:tr>
              <a:tr h="12256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Interna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Externa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2006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2015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 err="1">
                          <a:effectLst/>
                          <a:latin typeface="Arial Narrow" panose="020B0606020202030204" pitchFamily="34" charset="0"/>
                        </a:rPr>
                        <a:t>Infra-estruturas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Garantias à dívida privada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Serviço da dívida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128662043"/>
                  </a:ext>
                </a:extLst>
              </a:tr>
              <a:tr h="160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 acumulada no período 2006-2015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900%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223%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264%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1.300%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3589387585"/>
                  </a:ext>
                </a:extLst>
              </a:tr>
              <a:tr h="888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anual de 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74581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286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233603"/>
            <a:ext cx="11655707" cy="849898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Moçambique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56F02-567C-48F6-8C4F-EC6DFF5D94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148" y="859459"/>
          <a:ext cx="11655704" cy="596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171">
                  <a:extLst>
                    <a:ext uri="{9D8B030D-6E8A-4147-A177-3AD203B41FA5}">
                      <a16:colId xmlns:a16="http://schemas.microsoft.com/office/drawing/2014/main" val="3350686941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639187603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15586703"/>
                    </a:ext>
                  </a:extLst>
                </a:gridCol>
                <a:gridCol w="1294336">
                  <a:extLst>
                    <a:ext uri="{9D8B030D-6E8A-4147-A177-3AD203B41FA5}">
                      <a16:colId xmlns:a16="http://schemas.microsoft.com/office/drawing/2014/main" val="1893519409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78822584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831676536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085636632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8708150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275462015"/>
                    </a:ext>
                  </a:extLst>
                </a:gridCol>
              </a:tblGrid>
              <a:tr h="6412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Sector produtivo (a)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Comércio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Consumo particular de bens duráveis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Títulos do Governo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68930"/>
                  </a:ext>
                </a:extLst>
              </a:tr>
              <a:tr h="16487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269402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449326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-7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75558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2012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-19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10100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335792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45031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511007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028465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do período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325402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Acumulado no período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-20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-31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846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78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tensões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Globalização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Expansão do sistema capitalista, produção de mercadorias, supremacia do valor de troca, trabalho assalariado e finanças à escala global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Alternativa e oposição à globalização do capital é o internacionalismo – Associação Internacional dos Trabalhadores foi a primeira organização internacional formal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debate sobre globalização é feito, em regra, com enfoque ou no enorme potencial que cria, revela e desencadeia, ou nos enormes problemas (desigualdade e outros) que agrava. Literatura focada na convergência ou na divergência, na equalização dos processos de desenvolvimento ou no desenvolvimento desigual.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Mas, globalização implica uma série de </a:t>
            </a:r>
            <a:r>
              <a:rPr lang="pt-PT" dirty="0" err="1">
                <a:latin typeface="Arial Narrow" panose="020B0606020202030204" pitchFamily="34" charset="0"/>
              </a:rPr>
              <a:t>actividades</a:t>
            </a:r>
            <a:r>
              <a:rPr lang="pt-PT" dirty="0">
                <a:latin typeface="Arial Narrow" panose="020B0606020202030204" pitchFamily="34" charset="0"/>
              </a:rPr>
              <a:t> entre diferentes níveis que estão ligadas em formas diferentes, e cada uma destas ligações é um campo de </a:t>
            </a:r>
            <a:r>
              <a:rPr lang="pt-PT" dirty="0" err="1">
                <a:latin typeface="Arial Narrow" panose="020B0606020202030204" pitchFamily="34" charset="0"/>
              </a:rPr>
              <a:t>acção</a:t>
            </a:r>
            <a:r>
              <a:rPr lang="pt-PT" dirty="0">
                <a:latin typeface="Arial Narrow" panose="020B0606020202030204" pitchFamily="34" charset="0"/>
              </a:rPr>
              <a:t> analítica e intervenção política. Em cada uma destas </a:t>
            </a:r>
            <a:r>
              <a:rPr lang="pt-PT" dirty="0" err="1">
                <a:latin typeface="Arial Narrow" panose="020B0606020202030204" pitchFamily="34" charset="0"/>
              </a:rPr>
              <a:t>actividades</a:t>
            </a:r>
            <a:r>
              <a:rPr lang="pt-PT" dirty="0">
                <a:latin typeface="Arial Narrow" panose="020B0606020202030204" pitchFamily="34" charset="0"/>
              </a:rPr>
              <a:t> e ligações há contradições e tensões </a:t>
            </a:r>
          </a:p>
        </p:txBody>
      </p:sp>
    </p:spTree>
    <p:extLst>
      <p:ext uri="{BB962C8B-B14F-4D97-AF65-F5344CB8AC3E}">
        <p14:creationId xmlns:p14="http://schemas.microsoft.com/office/powerpoint/2010/main" val="196528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Globalização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 da globalização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Interacção</a:t>
            </a:r>
            <a:r>
              <a:rPr lang="pt-PT" dirty="0">
                <a:latin typeface="Arial Narrow" panose="020B0606020202030204" pitchFamily="34" charset="0"/>
              </a:rPr>
              <a:t> entre indivíduos e mercados – direitos humanos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se estrutura globalmente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Blocos – no passado entraram em guerra. Configurações regionais, separatismo regional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Instituições multilaterais, as quais naturalmente são campos de luta e disputa, mas, também naturalmente, </a:t>
            </a:r>
            <a:r>
              <a:rPr lang="pt-PT" dirty="0" err="1">
                <a:latin typeface="Arial Narrow" panose="020B0606020202030204" pitchFamily="34" charset="0"/>
              </a:rPr>
              <a:t>reflectem</a:t>
            </a:r>
            <a:r>
              <a:rPr lang="pt-PT" dirty="0">
                <a:latin typeface="Arial Narrow" panose="020B0606020202030204" pitchFamily="34" charset="0"/>
              </a:rPr>
              <a:t> as relações de poder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Estado-Nação – apoio do estado ao desenvolvimento do capitalismo (PPP, financiamento público/dívida, eliminação do risco) (“</a:t>
            </a:r>
            <a:r>
              <a:rPr lang="pt-PT" dirty="0" err="1">
                <a:latin typeface="Arial Narrow" panose="020B0606020202030204" pitchFamily="34" charset="0"/>
              </a:rPr>
              <a:t>state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monopoly</a:t>
            </a:r>
            <a:r>
              <a:rPr lang="pt-PT" dirty="0">
                <a:latin typeface="Arial Narrow" panose="020B0606020202030204" pitchFamily="34" charset="0"/>
              </a:rPr>
              <a:t> neoliberal capitalismo”)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Desenvolvimento desigual – entre grupos sociais, regiões, países. O capital aproveita estas diferenças e também as cria (por exemplo, para a organização das cadeias internacionais de produção)</a:t>
            </a:r>
          </a:p>
        </p:txBody>
      </p:sp>
    </p:spTree>
    <p:extLst>
      <p:ext uri="{BB962C8B-B14F-4D97-AF65-F5344CB8AC3E}">
        <p14:creationId xmlns:p14="http://schemas.microsoft.com/office/powerpoint/2010/main" val="3848644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Ciência e tecnologia com capacidade de interferir no processo evolucionário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Ciência e tecnologia: capacidade de interferir com o processo evolucionário das espécies. Quem e como toma estas decisões? 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Novo humanismo – o que é que significa ser humano no mundo </a:t>
            </a:r>
            <a:r>
              <a:rPr lang="pt-PT" dirty="0" err="1">
                <a:latin typeface="Arial Narrow" panose="020B0606020202030204" pitchFamily="34" charset="0"/>
              </a:rPr>
              <a:t>actual</a:t>
            </a:r>
            <a:r>
              <a:rPr lang="pt-PT" dirty="0">
                <a:latin typeface="Arial Narrow" panose="020B0606020202030204" pitchFamily="34" charset="0"/>
              </a:rPr>
              <a:t> e futuro? </a:t>
            </a:r>
            <a:r>
              <a:rPr lang="pt-PT" dirty="0" err="1">
                <a:latin typeface="Arial Narrow" panose="020B0606020202030204" pitchFamily="34" charset="0"/>
              </a:rPr>
              <a:t>Cosmopolitanismo</a:t>
            </a:r>
            <a:r>
              <a:rPr lang="pt-PT" dirty="0">
                <a:latin typeface="Arial Narrow" panose="020B0606020202030204" pitchFamily="34" charset="0"/>
              </a:rPr>
              <a:t> versus especificidades históricas e desigualdades? De que é que somos alienados? O que é específico acerca dos seres humanos e qual é a sua relação com as outras espécies e com o meio ambiente?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Contradições/problemas com estes processos de reflexão/construção:</a:t>
            </a:r>
          </a:p>
          <a:p>
            <a:pPr lvl="3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inevitavelmente, requer uma crítica do capitalismo e da sua incapacidade de tratar pessoas, outros seres e a natureza em geral para além da </a:t>
            </a:r>
            <a:r>
              <a:rPr lang="pt-PT" dirty="0" err="1">
                <a:latin typeface="Arial Narrow" panose="020B0606020202030204" pitchFamily="34" charset="0"/>
              </a:rPr>
              <a:t>perspectiva</a:t>
            </a:r>
            <a:r>
              <a:rPr lang="pt-PT" dirty="0">
                <a:latin typeface="Arial Narrow" panose="020B0606020202030204" pitchFamily="34" charset="0"/>
              </a:rPr>
              <a:t> de mercadoria, valor de troca, criação de valor de troca.</a:t>
            </a:r>
          </a:p>
          <a:p>
            <a:pPr lvl="3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problema do “situacionismo” – onde cada um está e o que é a experiência de cada um</a:t>
            </a:r>
          </a:p>
          <a:p>
            <a:pPr lvl="3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Necessidade de envolver os cientistas e os cientistas sociais – mas é difícil</a:t>
            </a:r>
          </a:p>
          <a:p>
            <a:pPr lvl="3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 geografia da produção do conhecimento (monopólio da localização exacerba o problema do “situacionismo”)</a:t>
            </a:r>
          </a:p>
        </p:txBody>
      </p:sp>
    </p:spTree>
    <p:extLst>
      <p:ext uri="{BB962C8B-B14F-4D97-AF65-F5344CB8AC3E}">
        <p14:creationId xmlns:p14="http://schemas.microsoft.com/office/powerpoint/2010/main" val="313638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Globalização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Respostas a estas contradições e dilemas requerem a compreensão das ligações entre estes diferentes níveis de </a:t>
            </a:r>
            <a:r>
              <a:rPr lang="pt-PT" dirty="0" err="1">
                <a:latin typeface="Arial Narrow" panose="020B0606020202030204" pitchFamily="34" charset="0"/>
              </a:rPr>
              <a:t>actividade</a:t>
            </a:r>
            <a:r>
              <a:rPr lang="pt-PT" dirty="0">
                <a:latin typeface="Arial Narrow" panose="020B0606020202030204" pitchFamily="34" charset="0"/>
              </a:rPr>
              <a:t> – tanto a análise social como a </a:t>
            </a:r>
            <a:r>
              <a:rPr lang="pt-PT" dirty="0" err="1">
                <a:latin typeface="Arial Narrow" panose="020B0606020202030204" pitchFamily="34" charset="0"/>
              </a:rPr>
              <a:t>acção</a:t>
            </a:r>
            <a:r>
              <a:rPr lang="pt-PT" dirty="0">
                <a:latin typeface="Arial Narrow" panose="020B0606020202030204" pitchFamily="34" charset="0"/>
              </a:rPr>
              <a:t> política têm de ser relevantes a estes diferentes níveis.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GB" dirty="0">
                <a:latin typeface="Arial Narrow" panose="020B0606020202030204" pitchFamily="34" charset="0"/>
              </a:rPr>
              <a:t>A </a:t>
            </a:r>
            <a:r>
              <a:rPr lang="en-GB" dirty="0" err="1">
                <a:latin typeface="Arial Narrow" panose="020B0606020202030204" pitchFamily="34" charset="0"/>
              </a:rPr>
              <a:t>diferença</a:t>
            </a:r>
            <a:r>
              <a:rPr lang="en-GB" dirty="0">
                <a:latin typeface="Arial Narrow" panose="020B0606020202030204" pitchFamily="34" charset="0"/>
              </a:rPr>
              <a:t> entre o </a:t>
            </a:r>
            <a:r>
              <a:rPr lang="en-GB" dirty="0" err="1">
                <a:latin typeface="Arial Narrow" panose="020B0606020202030204" pitchFamily="34" charset="0"/>
              </a:rPr>
              <a:t>arquitecto</a:t>
            </a:r>
            <a:r>
              <a:rPr lang="en-GB" dirty="0">
                <a:latin typeface="Arial Narrow" panose="020B0606020202030204" pitchFamily="34" charset="0"/>
              </a:rPr>
              <a:t> (que </a:t>
            </a:r>
            <a:r>
              <a:rPr lang="en-GB" dirty="0" err="1">
                <a:latin typeface="Arial Narrow" panose="020B0606020202030204" pitchFamily="34" charset="0"/>
              </a:rPr>
              <a:t>concebe</a:t>
            </a:r>
            <a:r>
              <a:rPr lang="en-GB" dirty="0">
                <a:latin typeface="Arial Narrow" panose="020B0606020202030204" pitchFamily="34" charset="0"/>
              </a:rPr>
              <a:t> o </a:t>
            </a:r>
            <a:r>
              <a:rPr lang="en-GB" dirty="0" err="1">
                <a:latin typeface="Arial Narrow" panose="020B0606020202030204" pitchFamily="34" charset="0"/>
              </a:rPr>
              <a:t>projecto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na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sua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mente</a:t>
            </a:r>
            <a:r>
              <a:rPr lang="en-GB" dirty="0">
                <a:latin typeface="Arial Narrow" panose="020B0606020202030204" pitchFamily="34" charset="0"/>
              </a:rPr>
              <a:t> antes da </a:t>
            </a:r>
            <a:r>
              <a:rPr lang="en-GB" dirty="0" err="1">
                <a:latin typeface="Arial Narrow" panose="020B0606020202030204" pitchFamily="34" charset="0"/>
              </a:rPr>
              <a:t>acção</a:t>
            </a:r>
            <a:r>
              <a:rPr lang="en-GB" dirty="0">
                <a:latin typeface="Arial Narrow" panose="020B0606020202030204" pitchFamily="34" charset="0"/>
              </a:rPr>
              <a:t>) e a </a:t>
            </a:r>
            <a:r>
              <a:rPr lang="en-GB" dirty="0" err="1">
                <a:latin typeface="Arial Narrow" panose="020B0606020202030204" pitchFamily="34" charset="0"/>
              </a:rPr>
              <a:t>abelha</a:t>
            </a:r>
            <a:r>
              <a:rPr lang="en-GB" dirty="0">
                <a:latin typeface="Arial Narrow" panose="020B0606020202030204" pitchFamily="34" charset="0"/>
              </a:rPr>
              <a:t>. </a:t>
            </a:r>
            <a:r>
              <a:rPr lang="en-GB" dirty="0" err="1">
                <a:latin typeface="Arial Narrow" panose="020B0606020202030204" pitchFamily="34" charset="0"/>
              </a:rPr>
              <a:t>Muita</a:t>
            </a:r>
            <a:r>
              <a:rPr lang="en-GB" dirty="0">
                <a:latin typeface="Arial Narrow" panose="020B0606020202030204" pitchFamily="34" charset="0"/>
              </a:rPr>
              <a:t> da </a:t>
            </a:r>
            <a:r>
              <a:rPr lang="en-GB" dirty="0" err="1">
                <a:latin typeface="Arial Narrow" panose="020B0606020202030204" pitchFamily="34" charset="0"/>
              </a:rPr>
              <a:t>prática</a:t>
            </a:r>
            <a:r>
              <a:rPr lang="en-GB" dirty="0">
                <a:latin typeface="Arial Narrow" panose="020B0606020202030204" pitchFamily="34" charset="0"/>
              </a:rPr>
              <a:t> social é de </a:t>
            </a:r>
            <a:r>
              <a:rPr lang="en-GB" dirty="0" err="1">
                <a:latin typeface="Arial Narrow" panose="020B0606020202030204" pitchFamily="34" charset="0"/>
              </a:rPr>
              <a:t>abelha</a:t>
            </a:r>
            <a:r>
              <a:rPr lang="en-GB" dirty="0">
                <a:latin typeface="Arial Narrow" panose="020B0606020202030204" pitchFamily="34" charset="0"/>
              </a:rPr>
              <a:t>. Para </a:t>
            </a:r>
            <a:r>
              <a:rPr lang="en-GB" dirty="0" err="1">
                <a:latin typeface="Arial Narrow" panose="020B0606020202030204" pitchFamily="34" charset="0"/>
              </a:rPr>
              <a:t>desenvolver</a:t>
            </a:r>
            <a:r>
              <a:rPr lang="en-GB" dirty="0">
                <a:latin typeface="Arial Narrow" panose="020B0606020202030204" pitchFamily="34" charset="0"/>
              </a:rPr>
              <a:t> a </a:t>
            </a:r>
            <a:r>
              <a:rPr lang="en-GB" dirty="0" err="1">
                <a:latin typeface="Arial Narrow" panose="020B0606020202030204" pitchFamily="34" charset="0"/>
              </a:rPr>
              <a:t>capacidade</a:t>
            </a:r>
            <a:r>
              <a:rPr lang="en-GB" dirty="0">
                <a:latin typeface="Arial Narrow" panose="020B0606020202030204" pitchFamily="34" charset="0"/>
              </a:rPr>
              <a:t> de </a:t>
            </a:r>
            <a:r>
              <a:rPr lang="en-GB" dirty="0" err="1">
                <a:latin typeface="Arial Narrow" panose="020B0606020202030204" pitchFamily="34" charset="0"/>
              </a:rPr>
              <a:t>imaginação</a:t>
            </a:r>
            <a:r>
              <a:rPr lang="en-GB" dirty="0">
                <a:latin typeface="Arial Narrow" panose="020B0606020202030204" pitchFamily="34" charset="0"/>
              </a:rPr>
              <a:t> do “</a:t>
            </a:r>
            <a:r>
              <a:rPr lang="en-GB" dirty="0" err="1">
                <a:latin typeface="Arial Narrow" panose="020B0606020202030204" pitchFamily="34" charset="0"/>
              </a:rPr>
              <a:t>arquitecto</a:t>
            </a:r>
            <a:r>
              <a:rPr lang="en-GB" dirty="0">
                <a:latin typeface="Arial Narrow" panose="020B0606020202030204" pitchFamily="34" charset="0"/>
              </a:rPr>
              <a:t>”, é </a:t>
            </a:r>
            <a:r>
              <a:rPr lang="en-GB" dirty="0" err="1">
                <a:latin typeface="Arial Narrow" panose="020B0606020202030204" pitchFamily="34" charset="0"/>
              </a:rPr>
              <a:t>preciso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teoria</a:t>
            </a:r>
            <a:r>
              <a:rPr lang="en-GB" dirty="0">
                <a:latin typeface="Arial Narrow" panose="020B0606020202030204" pitchFamily="34" charset="0"/>
              </a:rPr>
              <a:t> social. 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5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300" dirty="0">
                <a:latin typeface="Arial Narrow" panose="020B0606020202030204" pitchFamily="34" charset="0"/>
              </a:rPr>
              <a:t>Castel-Branco, Carlos (2017). </a:t>
            </a:r>
            <a:r>
              <a:rPr lang="pt-BR" sz="1300" i="1" dirty="0">
                <a:latin typeface="Arial Narrow" panose="020B0606020202030204" pitchFamily="34" charset="0"/>
              </a:rPr>
              <a:t>Contribuição para o método de investigação da economia política de Moçambique</a:t>
            </a:r>
            <a:r>
              <a:rPr lang="pt-BR" sz="1300" dirty="0">
                <a:latin typeface="Arial Narrow" panose="020B0606020202030204" pitchFamily="34" charset="0"/>
              </a:rPr>
              <a:t>. Em Brito, Luís, Carlos Castel-Branco et al (orgs.) (2017). Desafios para Moçambique 2017. IESE: Maputo </a:t>
            </a:r>
            <a:r>
              <a:rPr lang="pt-BR" sz="1300" dirty="0">
                <a:latin typeface="Arial Narrow" panose="020B0606020202030204" pitchFamily="34" charset="0"/>
                <a:hlinkClick r:id="rId2"/>
              </a:rPr>
              <a:t>https://www.researchgate.net/publication/319554499_Contribuicao_para_o_metodo_de_investigacao_da_economia_politica_de_Mocambique</a:t>
            </a:r>
            <a:r>
              <a:rPr lang="pt-BR" sz="13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300" dirty="0">
                <a:latin typeface="Arial Narrow" panose="020B0606020202030204" pitchFamily="34" charset="0"/>
              </a:rPr>
              <a:t>Castel-Branco, Carlos (2017b) </a:t>
            </a:r>
            <a:r>
              <a:rPr lang="pt-BR" sz="1300" i="1" dirty="0">
                <a:latin typeface="Arial Narrow" panose="020B0606020202030204" pitchFamily="34" charset="0"/>
              </a:rPr>
              <a:t>A lógica histórica do modelo de acumulação de capital em Moçambique</a:t>
            </a:r>
            <a:r>
              <a:rPr lang="pt-BR" sz="1300" dirty="0">
                <a:latin typeface="Arial Narrow" panose="020B0606020202030204" pitchFamily="34" charset="0"/>
              </a:rPr>
              <a:t>. Em 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Brito, Luís, Carlos Castel-Branco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(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orgs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(2017). Desafios para Moçambique 2017. IESE: Maputo. 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https://www.researchgate.net/publication/319554822_Logica_Historica_do_Modelo_de_Acumulacao_de_Capital_em_Mocambique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Castel-Branco, Carlos (2017c)</a:t>
            </a:r>
            <a:r>
              <a:rPr lang="pt-PT" sz="13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Crises económicas e estruturas de acumulação de capital em Moçambique. </a:t>
            </a:r>
            <a:r>
              <a:rPr lang="pt-BR" sz="1300" dirty="0">
                <a:latin typeface="Arial Narrow" panose="020B0606020202030204" pitchFamily="34" charset="0"/>
              </a:rPr>
              <a:t>Em 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Brito, Luís, Carlos Castel-Branco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(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orgs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(2017). Desafios para Moçambique 2017. IESE: Maputo. 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https://www.researchgate.net/publication/319617910_Crises_Economicas_e_Estruturas_de_Acumulacao_de_Capital_em_Mocambique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Castel-Branco, Carlos (2015) </a:t>
            </a:r>
            <a:r>
              <a:rPr lang="en-GB" sz="13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Growth, capital accumulation and economic porosity in Mozambique: social losses, private gains. </a:t>
            </a:r>
            <a:r>
              <a:rPr lang="en-GB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African Political Economy 41(sup1):S26-S48. </a:t>
            </a:r>
            <a:r>
              <a:rPr lang="en-GB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https://www.researchgate.net/publication/273340949_Growth_capital_accumulation_and_economic_porosity_in_Mozambique_social_losses_private_gains</a:t>
            </a:r>
            <a:r>
              <a:rPr lang="en-GB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Cólas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Alejandro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globalisation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-Filho, Alfredo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Deborah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Johnston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Pluto </a:t>
            </a:r>
            <a:r>
              <a:rPr lang="pt-PT" sz="13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London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300" dirty="0">
                <a:latin typeface="Arial Narrow" panose="020B0606020202030204" pitchFamily="34" charset="0"/>
              </a:rPr>
              <a:t>Fine, Ben (2013) Financialization from a Marxist perspective. International Journal of Political Economy 42(4) pp 47-66.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Ben. (2010). Locating financialization. Historical Materialism 18 (2010) 97–116. </a:t>
            </a:r>
            <a:r>
              <a:rPr lang="en-GB" sz="13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google.co.uk/url?sa=t&amp;rct=j&amp;q=&amp;esrc=s&amp;source=web&amp;cd=5&amp;cad=rja&amp;uact=8&amp;ved=0ahUKEwjq5bGV6pjQAhWBBcAKHSRWA3sQFgg6MAQ&amp;url=http%3A%2F%2Fwww.countdownnet.net%2FAllegati%2F26%2520Locating%2520Financialisation%25202010.PDF&amp;usg=AFQjCNFUdotFxGv9JVGoJaj7r77CM6_0TA&amp;sig2=u66ib6grGGvQgQU00jXzJA</a:t>
            </a:r>
            <a:endParaRPr lang="en-GB" sz="1300" u="sng" dirty="0">
              <a:solidFill>
                <a:srgbClr val="0563C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300" dirty="0">
                <a:latin typeface="Arial Narrow" panose="020B0606020202030204" pitchFamily="34" charset="0"/>
              </a:rPr>
              <a:t>Fine, Ben (2009) </a:t>
            </a:r>
            <a:r>
              <a:rPr lang="en-GB" sz="1300" dirty="0" err="1">
                <a:latin typeface="Arial Narrow" panose="020B0606020202030204" pitchFamily="34" charset="0"/>
              </a:rPr>
              <a:t>Financialisation</a:t>
            </a:r>
            <a:r>
              <a:rPr lang="en-GB" sz="1300" dirty="0">
                <a:latin typeface="Arial Narrow" panose="020B0606020202030204" pitchFamily="34" charset="0"/>
              </a:rPr>
              <a:t> and social policy. </a:t>
            </a:r>
            <a:r>
              <a:rPr lang="en-GB" sz="1300" dirty="0" err="1">
                <a:latin typeface="Arial Narrow" panose="020B0606020202030204" pitchFamily="34" charset="0"/>
              </a:rPr>
              <a:t>Comunication</a:t>
            </a:r>
            <a:r>
              <a:rPr lang="en-GB" sz="1300" dirty="0">
                <a:latin typeface="Arial Narrow" panose="020B0606020202030204" pitchFamily="34" charset="0"/>
              </a:rPr>
              <a:t> in the Conference «Social and Political Dimensions of the Global Crisis: Implications for Developing Countries», 12-13 de November de 2009. </a:t>
            </a:r>
            <a:r>
              <a:rPr lang="en-GB" sz="1300" dirty="0" err="1">
                <a:latin typeface="Arial Narrow" panose="020B0606020202030204" pitchFamily="34" charset="0"/>
              </a:rPr>
              <a:t>Genebra</a:t>
            </a:r>
            <a:r>
              <a:rPr lang="en-GB" sz="1300" dirty="0">
                <a:latin typeface="Arial Narrow" panose="020B0606020202030204" pitchFamily="34" charset="0"/>
              </a:rPr>
              <a:t>:  UNRISD. Available </a:t>
            </a:r>
            <a:r>
              <a:rPr lang="en-GB" sz="1300" dirty="0" err="1">
                <a:latin typeface="Arial Narrow" panose="020B0606020202030204" pitchFamily="34" charset="0"/>
              </a:rPr>
              <a:t>em</a:t>
            </a:r>
            <a:r>
              <a:rPr lang="en-GB" sz="1300" dirty="0">
                <a:latin typeface="Arial Narrow" panose="020B0606020202030204" pitchFamily="34" charset="0"/>
              </a:rPr>
              <a:t>: </a:t>
            </a:r>
            <a:r>
              <a:rPr lang="en-GB" sz="1300" dirty="0">
                <a:latin typeface="Arial Narrow" panose="020B0606020202030204" pitchFamily="34" charset="0"/>
                <a:hlinkClick r:id="rId7"/>
              </a:rPr>
              <a:t>https://eprints.soas.ac.uk/7984</a:t>
            </a:r>
            <a:r>
              <a:rPr lang="en-GB" sz="1300" dirty="0">
                <a:latin typeface="Arial Narrow" panose="020B060602020203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300" dirty="0">
                <a:latin typeface="Arial Narrow" panose="020B0606020202030204" pitchFamily="34" charset="0"/>
              </a:rPr>
              <a:t>Fine, Ben (2007).</a:t>
            </a:r>
            <a:r>
              <a:rPr lang="en-GB" sz="1300" dirty="0" err="1">
                <a:latin typeface="Arial Narrow" panose="020B0606020202030204" pitchFamily="34" charset="0"/>
              </a:rPr>
              <a:t>Financialisation</a:t>
            </a:r>
            <a:r>
              <a:rPr lang="en-GB" sz="1300" dirty="0">
                <a:latin typeface="Arial Narrow" panose="020B0606020202030204" pitchFamily="34" charset="0"/>
              </a:rPr>
              <a:t>, poverty, and Marxist political economy. </a:t>
            </a:r>
            <a:r>
              <a:rPr lang="en-GB" sz="1300" dirty="0" err="1">
                <a:latin typeface="Arial Narrow" panose="020B0606020202030204" pitchFamily="34" charset="0"/>
              </a:rPr>
              <a:t>Comunicação</a:t>
            </a:r>
            <a:r>
              <a:rPr lang="en-GB" sz="1300" dirty="0">
                <a:latin typeface="Arial Narrow" panose="020B0606020202030204" pitchFamily="34" charset="0"/>
              </a:rPr>
              <a:t> </a:t>
            </a:r>
            <a:r>
              <a:rPr lang="en-GB" sz="1300" dirty="0" err="1">
                <a:latin typeface="Arial Narrow" panose="020B0606020202030204" pitchFamily="34" charset="0"/>
              </a:rPr>
              <a:t>apresentada</a:t>
            </a:r>
            <a:r>
              <a:rPr lang="en-GB" sz="1300" dirty="0">
                <a:latin typeface="Arial Narrow" panose="020B0606020202030204" pitchFamily="34" charset="0"/>
              </a:rPr>
              <a:t> </a:t>
            </a:r>
            <a:r>
              <a:rPr lang="en-GB" sz="1300" dirty="0" err="1">
                <a:latin typeface="Arial Narrow" panose="020B0606020202030204" pitchFamily="34" charset="0"/>
              </a:rPr>
              <a:t>na</a:t>
            </a:r>
            <a:r>
              <a:rPr lang="en-GB" sz="1300" dirty="0">
                <a:latin typeface="Arial Narrow" panose="020B0606020202030204" pitchFamily="34" charset="0"/>
              </a:rPr>
              <a:t> </a:t>
            </a:r>
            <a:r>
              <a:rPr lang="en-GB" sz="1300" dirty="0" err="1">
                <a:latin typeface="Arial Narrow" panose="020B0606020202030204" pitchFamily="34" charset="0"/>
              </a:rPr>
              <a:t>Conferência</a:t>
            </a:r>
            <a:r>
              <a:rPr lang="en-GB" sz="1300" dirty="0">
                <a:latin typeface="Arial Narrow" panose="020B0606020202030204" pitchFamily="34" charset="0"/>
              </a:rPr>
              <a:t> «Poverty and Capital», 2-4 de </a:t>
            </a:r>
            <a:r>
              <a:rPr lang="en-GB" sz="1300" dirty="0" err="1">
                <a:latin typeface="Arial Narrow" panose="020B0606020202030204" pitchFamily="34" charset="0"/>
              </a:rPr>
              <a:t>Julho</a:t>
            </a:r>
            <a:r>
              <a:rPr lang="en-GB" sz="1300" dirty="0">
                <a:latin typeface="Arial Narrow" panose="020B0606020202030204" pitchFamily="34" charset="0"/>
              </a:rPr>
              <a:t> de 2007. University of Manchester. </a:t>
            </a:r>
            <a:r>
              <a:rPr lang="en-GB" sz="1300" dirty="0" err="1">
                <a:latin typeface="Arial Narrow" panose="020B0606020202030204" pitchFamily="34" charset="0"/>
              </a:rPr>
              <a:t>Disponível</a:t>
            </a:r>
            <a:r>
              <a:rPr lang="en-GB" sz="1300" dirty="0">
                <a:latin typeface="Arial Narrow" panose="020B0606020202030204" pitchFamily="34" charset="0"/>
              </a:rPr>
              <a:t> </a:t>
            </a:r>
            <a:r>
              <a:rPr lang="en-GB" sz="1300" dirty="0" err="1">
                <a:latin typeface="Arial Narrow" panose="020B0606020202030204" pitchFamily="34" charset="0"/>
              </a:rPr>
              <a:t>em</a:t>
            </a:r>
            <a:r>
              <a:rPr lang="en-GB" sz="1300" dirty="0">
                <a:latin typeface="Arial Narrow" panose="020B0606020202030204" pitchFamily="34" charset="0"/>
              </a:rPr>
              <a:t>: </a:t>
            </a:r>
            <a:r>
              <a:rPr lang="en-GB" sz="1300" dirty="0">
                <a:latin typeface="Arial Narrow" panose="020B0606020202030204" pitchFamily="34" charset="0"/>
                <a:hlinkClick r:id="rId8"/>
              </a:rPr>
              <a:t>https://eprints.soas.ac.uk/5685/1/brooks.pdf</a:t>
            </a:r>
            <a:r>
              <a:rPr lang="en-GB" sz="13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300" dirty="0">
                <a:latin typeface="Arial Narrow" panose="020B0606020202030204" pitchFamily="34" charset="0"/>
              </a:rPr>
              <a:t>Fine, Ben &amp; Alfredo </a:t>
            </a:r>
            <a:r>
              <a:rPr lang="pt-PT" sz="1300" dirty="0" err="1">
                <a:latin typeface="Arial Narrow" panose="020B0606020202030204" pitchFamily="34" charset="0"/>
              </a:rPr>
              <a:t>Saad</a:t>
            </a:r>
            <a:r>
              <a:rPr lang="pt-PT" sz="1300" dirty="0">
                <a:latin typeface="Arial Narrow" panose="020B0606020202030204" pitchFamily="34" charset="0"/>
              </a:rPr>
              <a:t>-Filho (2016) </a:t>
            </a:r>
            <a:r>
              <a:rPr lang="pt-PT" sz="1300" dirty="0" err="1">
                <a:latin typeface="Arial Narrow" panose="020B0606020202030204" pitchFamily="34" charset="0"/>
              </a:rPr>
              <a:t>Marx’s</a:t>
            </a:r>
            <a:r>
              <a:rPr lang="pt-PT" sz="1300" dirty="0">
                <a:latin typeface="Arial Narrow" panose="020B0606020202030204" pitchFamily="34" charset="0"/>
              </a:rPr>
              <a:t> Capital (</a:t>
            </a:r>
            <a:r>
              <a:rPr lang="pt-PT" sz="1300" dirty="0" err="1">
                <a:latin typeface="Arial Narrow" panose="020B0606020202030204" pitchFamily="34" charset="0"/>
              </a:rPr>
              <a:t>sixth</a:t>
            </a:r>
            <a:r>
              <a:rPr lang="pt-PT" sz="1300" dirty="0">
                <a:latin typeface="Arial Narrow" panose="020B0606020202030204" pitchFamily="34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</a:rPr>
              <a:t>edition</a:t>
            </a:r>
            <a:r>
              <a:rPr lang="pt-PT" sz="1300" dirty="0">
                <a:latin typeface="Arial Narrow" panose="020B0606020202030204" pitchFamily="34" charset="0"/>
              </a:rPr>
              <a:t>). Pluto </a:t>
            </a:r>
            <a:r>
              <a:rPr lang="pt-PT" sz="1300" dirty="0" err="1">
                <a:latin typeface="Arial Narrow" panose="020B0606020202030204" pitchFamily="34" charset="0"/>
              </a:rPr>
              <a:t>Press</a:t>
            </a:r>
            <a:r>
              <a:rPr lang="pt-PT" sz="1300" dirty="0">
                <a:latin typeface="Arial Narrow" panose="020B0606020202030204" pitchFamily="34" charset="0"/>
              </a:rPr>
              <a:t>: London (capítulos 7, 12, 14, 15)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300" dirty="0" err="1">
                <a:latin typeface="Arial Narrow" panose="020B0606020202030204" pitchFamily="34" charset="0"/>
              </a:rPr>
              <a:t>Goldin</a:t>
            </a:r>
            <a:r>
              <a:rPr lang="pt-PT" sz="1300" dirty="0">
                <a:latin typeface="Arial Narrow" panose="020B0606020202030204" pitchFamily="34" charset="0"/>
              </a:rPr>
              <a:t>, Ian (2006) </a:t>
            </a:r>
            <a:r>
              <a:rPr lang="pt-PT" sz="1300" dirty="0" err="1">
                <a:latin typeface="Arial Narrow" panose="020B0606020202030204" pitchFamily="34" charset="0"/>
              </a:rPr>
              <a:t>Globalization</a:t>
            </a:r>
            <a:r>
              <a:rPr lang="pt-PT" sz="1300" dirty="0">
                <a:latin typeface="Arial Narrow" panose="020B0606020202030204" pitchFamily="34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</a:rPr>
              <a:t>and</a:t>
            </a:r>
            <a:r>
              <a:rPr lang="pt-PT" sz="1300" dirty="0">
                <a:latin typeface="Arial Narrow" panose="020B0606020202030204" pitchFamily="34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</a:rPr>
              <a:t>development</a:t>
            </a:r>
            <a:r>
              <a:rPr lang="pt-PT" sz="1300" dirty="0">
                <a:latin typeface="Arial Narrow" panose="020B0606020202030204" pitchFamily="34" charset="0"/>
              </a:rPr>
              <a:t> </a:t>
            </a:r>
            <a:r>
              <a:rPr lang="pt-PT" sz="1300" dirty="0" err="1">
                <a:latin typeface="Arial Narrow" panose="020B0606020202030204" pitchFamily="34" charset="0"/>
              </a:rPr>
              <a:t>policy</a:t>
            </a:r>
            <a:r>
              <a:rPr lang="pt-PT" sz="1300" dirty="0">
                <a:latin typeface="Arial Narrow" panose="020B0606020202030204" pitchFamily="34" charset="0"/>
              </a:rPr>
              <a:t>. </a:t>
            </a:r>
            <a:r>
              <a:rPr lang="en-GB" sz="13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</a:p>
        </p:txBody>
      </p:sp>
    </p:spTree>
    <p:extLst>
      <p:ext uri="{BB962C8B-B14F-4D97-AF65-F5344CB8AC3E}">
        <p14:creationId xmlns:p14="http://schemas.microsoft.com/office/powerpoint/2010/main" val="3978781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Harvey, David (2016) </a:t>
            </a:r>
            <a:r>
              <a:rPr lang="en-GB" sz="1400" dirty="0">
                <a:latin typeface="Arial Narrow" panose="020B0606020202030204" pitchFamily="34" charset="0"/>
              </a:rPr>
              <a:t>On post-neoliberalism, Trump, infrastructure, sharing economy, smart city </a:t>
            </a:r>
            <a:r>
              <a:rPr lang="en-GB" sz="1400" dirty="0">
                <a:latin typeface="Arial Narrow" panose="020B0606020202030204" pitchFamily="34" charset="0"/>
                <a:hlinkClick r:id="rId2"/>
              </a:rPr>
              <a:t>https://youtu.be/wb6rhHyJJ_4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</a:rPr>
              <a:t>Harvey, David (2015) Seventeen contradictions and the end of capitalism. Profile Books: London.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(2012) "Globalization and the Return of Species Being“ </a:t>
            </a:r>
            <a:r>
              <a:rPr lang="en-GB" sz="1400" dirty="0">
                <a:latin typeface="Arial Narrow" panose="020B0606020202030204" pitchFamily="34" charset="0"/>
                <a:hlinkClick r:id="rId3"/>
              </a:rPr>
              <a:t>https://youtu.be/RU-BjlSAHvA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(2010) “The Crises of Capitalism” </a:t>
            </a:r>
            <a:r>
              <a:rPr lang="en-GB" sz="1400" dirty="0">
                <a:latin typeface="Arial Narrow" panose="020B0606020202030204" pitchFamily="34" charset="0"/>
                <a:hlinkClick r:id="rId4"/>
              </a:rPr>
              <a:t>https://youtu.be/26o22Y33h9s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Jolly</a:t>
            </a:r>
            <a:r>
              <a:rPr lang="pt-PT" sz="1400" dirty="0">
                <a:latin typeface="Arial Narrow" panose="020B0606020202030204" pitchFamily="34" charset="0"/>
              </a:rPr>
              <a:t>, Richard (2006) Global </a:t>
            </a:r>
            <a:r>
              <a:rPr lang="pt-PT" sz="1400" dirty="0" err="1">
                <a:latin typeface="Arial Narrow" panose="020B0606020202030204" pitchFamily="34" charset="0"/>
              </a:rPr>
              <a:t>inequalities</a:t>
            </a:r>
            <a:r>
              <a:rPr lang="pt-PT" sz="1400" dirty="0">
                <a:latin typeface="Arial Narrow" panose="020B0606020202030204" pitchFamily="34" charset="0"/>
              </a:rPr>
              <a:t>. In </a:t>
            </a:r>
            <a:r>
              <a:rPr lang="pt-PT" sz="1400" dirty="0" err="1">
                <a:latin typeface="Arial Narrow" panose="020B0606020202030204" pitchFamily="34" charset="0"/>
              </a:rPr>
              <a:t>Clark</a:t>
            </a:r>
            <a:r>
              <a:rPr lang="pt-PT" sz="1400" dirty="0">
                <a:latin typeface="Arial Narrow" panose="020B0606020202030204" pitchFamily="34" charset="0"/>
              </a:rPr>
              <a:t>, David (editor) </a:t>
            </a:r>
            <a:r>
              <a:rPr lang="pt-PT" sz="1400" dirty="0" err="1">
                <a:latin typeface="Arial Narrow" panose="020B0606020202030204" pitchFamily="34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studies</a:t>
            </a:r>
            <a:r>
              <a:rPr lang="pt-PT" sz="1400" dirty="0">
                <a:latin typeface="Arial Narrow" panose="020B0606020202030204" pitchFamily="34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</a:rPr>
              <a:t>Cheltenham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Kiely</a:t>
            </a:r>
            <a:r>
              <a:rPr lang="pt-PT" sz="1400" dirty="0">
                <a:latin typeface="Arial Narrow" panose="020B0606020202030204" pitchFamily="34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</a:rPr>
              <a:t>Ray</a:t>
            </a:r>
            <a:r>
              <a:rPr lang="pt-PT" sz="1400" dirty="0">
                <a:latin typeface="Arial Narrow" panose="020B0606020202030204" pitchFamily="34" charset="0"/>
              </a:rPr>
              <a:t> (2012)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imperialismo.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Newman, Susan (2012) Global </a:t>
            </a:r>
            <a:r>
              <a:rPr lang="pt-PT" sz="1400" dirty="0" err="1">
                <a:latin typeface="Arial Narrow" panose="020B0606020202030204" pitchFamily="34" charset="0"/>
              </a:rPr>
              <a:t>commodity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global </a:t>
            </a:r>
            <a:r>
              <a:rPr lang="pt-PT" sz="1400" dirty="0" err="1">
                <a:latin typeface="Arial Narrow" panose="020B0606020202030204" pitchFamily="34" charset="0"/>
              </a:rPr>
              <a:t>value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</a:rPr>
              <a:t>Saad-Filho, Alfredo (2018) Privilege versus democracy in Brazil </a:t>
            </a:r>
            <a:r>
              <a:rPr lang="en-GB" sz="1400" dirty="0">
                <a:latin typeface="Arial Narrow" panose="020B0606020202030204" pitchFamily="34" charset="0"/>
                <a:hlinkClick r:id="rId5"/>
              </a:rPr>
              <a:t>https://jacobinmag.com/2018/10/brazil-election-bolsonaro-haddad-lula-pt-democracy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Sklair</a:t>
            </a:r>
            <a:r>
              <a:rPr lang="pt-PT" sz="1400" dirty="0">
                <a:latin typeface="Arial Narrow" panose="020B0606020202030204" pitchFamily="34" charset="0"/>
              </a:rPr>
              <a:t>, Leslie (2006) </a:t>
            </a:r>
            <a:r>
              <a:rPr lang="pt-PT" sz="1400" dirty="0" err="1">
                <a:latin typeface="Arial Narrow" panose="020B0606020202030204" pitchFamily="34" charset="0"/>
              </a:rPr>
              <a:t>Globalisation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  <a:endParaRPr lang="pt-PT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62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 – fontes online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Harvey, David.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crisis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of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capitalism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2"/>
              </a:rPr>
              <a:t>https://youtu.be/26o22Y33h9s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Harvey, David The crises of capitalism (</a:t>
            </a:r>
            <a:r>
              <a:rPr lang="en-GB" dirty="0" err="1">
                <a:latin typeface="Arial Narrow" panose="020B0606020202030204" pitchFamily="34" charset="0"/>
              </a:rPr>
              <a:t>animado</a:t>
            </a:r>
            <a:r>
              <a:rPr lang="en-GB" dirty="0">
                <a:latin typeface="Arial Narrow" panose="020B0606020202030204" pitchFamily="34" charset="0"/>
              </a:rPr>
              <a:t>) </a:t>
            </a:r>
            <a:r>
              <a:rPr lang="en-GB" dirty="0">
                <a:latin typeface="Arial Narrow" panose="020B0606020202030204" pitchFamily="34" charset="0"/>
                <a:hlinkClick r:id="rId3"/>
              </a:rPr>
              <a:t>https://www.youtube.com/watch?v=M8b_A2JMFrc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David Harvey, </a:t>
            </a:r>
            <a:r>
              <a:rPr lang="pt-PT" dirty="0" err="1">
                <a:latin typeface="Arial Narrow" panose="020B0606020202030204" pitchFamily="34" charset="0"/>
              </a:rPr>
              <a:t>Globalization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Return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of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Species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Being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4"/>
              </a:rPr>
              <a:t>https://youtu.be/RU-BjlSAHvA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David Harvey </a:t>
            </a:r>
            <a:r>
              <a:rPr lang="pt-PT" dirty="0" err="1">
                <a:latin typeface="Arial Narrow" panose="020B0606020202030204" pitchFamily="34" charset="0"/>
              </a:rPr>
              <a:t>talks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about</a:t>
            </a:r>
            <a:r>
              <a:rPr lang="pt-PT" dirty="0">
                <a:latin typeface="Arial Narrow" panose="020B0606020202030204" pitchFamily="34" charset="0"/>
              </a:rPr>
              <a:t> USA </a:t>
            </a:r>
            <a:r>
              <a:rPr lang="pt-PT" dirty="0" err="1">
                <a:latin typeface="Arial Narrow" panose="020B0606020202030204" pitchFamily="34" charset="0"/>
              </a:rPr>
              <a:t>after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Donald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Trump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victory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5"/>
              </a:rPr>
              <a:t>https://youtu.be/IKDSrqJQRw0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David Harvey </a:t>
            </a:r>
            <a:r>
              <a:rPr lang="pt-PT" dirty="0" err="1">
                <a:latin typeface="Arial Narrow" panose="020B0606020202030204" pitchFamily="34" charset="0"/>
              </a:rPr>
              <a:t>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post-neoliberalism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Trump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infrastructure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sharing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economy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smart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city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6"/>
              </a:rPr>
              <a:t>https://youtu.be/wb6rhHyJJ_4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David Harvey </a:t>
            </a:r>
            <a:r>
              <a:rPr lang="pt-PT" dirty="0" err="1">
                <a:latin typeface="Arial Narrow" panose="020B0606020202030204" pitchFamily="34" charset="0"/>
              </a:rPr>
              <a:t>Introduces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Primitive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Accumulation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7"/>
              </a:rPr>
              <a:t>https://youtu.be/0vTS9T81b0o</a:t>
            </a:r>
            <a:r>
              <a:rPr lang="pt-PT" dirty="0">
                <a:latin typeface="Arial Narrow" panose="020B0606020202030204" pitchFamily="34" charset="0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David Harvey </a:t>
            </a:r>
            <a:r>
              <a:rPr lang="pt-PT" dirty="0" err="1">
                <a:latin typeface="Arial Narrow" panose="020B0606020202030204" pitchFamily="34" charset="0"/>
              </a:rPr>
              <a:t>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accumulation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by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dispossession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>
                <a:latin typeface="Arial Narrow" panose="020B0606020202030204" pitchFamily="34" charset="0"/>
                <a:hlinkClick r:id="rId8"/>
              </a:rPr>
              <a:t>https://youtu.be/3a9TAbQHzjQ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4C10-565E-42FE-8885-8992A342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6" y="107577"/>
            <a:ext cx="11551535" cy="69686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CC3300"/>
                </a:solidFill>
                <a:latin typeface="Arial Narrow" panose="020B0606020202030204" pitchFamily="34" charset="0"/>
              </a:rPr>
              <a:t>Crises e ressurgimento de vários tipos de nacionalismos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0ED84-3CC6-4D66-A7E3-13E999A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16" y="1001210"/>
            <a:ext cx="11551535" cy="56864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Dilemas do capital na era da crise: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A privatização e o ataque aos direitos trabalhistas (“desregulamentação” do mercado de trabalho) são peças centrais para promover a acumulação de capital, mas…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… não são suficientes para promover a acumulação capitalista “nacional”,…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…e são dificultadas pela “resistência” trabalhista…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A liberalização dos mercados de bens e de serviços e do investimento expandiu o comércio mas, sobretudo, a financeirização e a instabilidade a ela associada, sem expandir a procura doméstica,…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…, economias emergentes competem no controlo da produção,…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…, emprego pecário e estagnação da procura e/ou endividamento (expansão com volatilidade),…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O questionamento do neoliberalismo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A4479-0FBD-4895-B05E-A3A748F4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1C3B5-8852-49F0-BEC0-27FF47F03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33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4C10-565E-42FE-8885-8992A342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6" y="107577"/>
            <a:ext cx="11551535" cy="69686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CC3300"/>
                </a:solidFill>
                <a:latin typeface="Arial Narrow" panose="020B0606020202030204" pitchFamily="34" charset="0"/>
              </a:rPr>
              <a:t>Crises e ressurgimento de vários tipos de nacionalismos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0ED84-3CC6-4D66-A7E3-13E999A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16" y="1001210"/>
            <a:ext cx="11551535" cy="5686461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Mudança regional da promoção da industrialização para a promoção da liberalização do comércio põe em perigo as alianças regionais (de capital e trabalho) à medida que as hegemonias regionais dominam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Potencial de alianças políticas à direita: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Grande capital e o assalto ao estado social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Capital industrial e novos proteccionismos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Potencial aliança com grupos de trabalhadores mais desfavorecidos (desempreagados, empregados casuais, empregos não-qualificados, etc.) e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Abordagens macroeconómicas tradicionais impedem ajustamentos e expansão económica (e, portanto, a acumulação de capital) fora do âmbito do investimento estrangeiro, crescentemente não ocidental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dirty="0">
                <a:latin typeface="Arial Narrow" panose="020B0606020202030204" pitchFamily="34" charset="0"/>
              </a:rPr>
              <a:t>Crise ecol</a:t>
            </a:r>
            <a:r>
              <a:rPr lang="pt-PT" dirty="0" err="1">
                <a:latin typeface="Arial Narrow" panose="020B0606020202030204" pitchFamily="34" charset="0"/>
              </a:rPr>
              <a:t>ógica</a:t>
            </a:r>
            <a:r>
              <a:rPr lang="pt-PT" dirty="0">
                <a:latin typeface="Arial Narrow" panose="020B0606020202030204" pitchFamily="34" charset="0"/>
              </a:rPr>
              <a:t>, pandemias, recessões e as respostas – mais cooperação ou mas competição? Isolamento nacional ou internacionalismo e solidariedade? Austeridade ou reestruturação democrática da economia? Tecnologia como solução ou mudança social e cultural (por exemplo, o ser humano como “parte orgânica” ou como “dono” da natureza?)?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A4479-0FBD-4895-B05E-A3A748F4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1C3B5-8852-49F0-BEC0-27FF47F03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9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88536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2656</Words>
  <Application>Microsoft Office PowerPoint</Application>
  <PresentationFormat>Widescreen</PresentationFormat>
  <Paragraphs>276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Office Theme</vt:lpstr>
      <vt:lpstr>  Tensões nas dinâmicas de globalização: Crises e o ressurgimento de vários tipos de nacionalismos Articulação entre local e global e direitos humanos  Carlos Nuno Castel-Branco cnbranco@iseg.ulisboa.pt </vt:lpstr>
      <vt:lpstr>Estrutura da apresentação</vt:lpstr>
      <vt:lpstr>Crises e ressurgimento de vários tipos de nacionalismos</vt:lpstr>
      <vt:lpstr>Crises e ressurgimento de vários tipos de nacionalismos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US: a case of unequal division of the results of labour?</vt:lpstr>
      <vt:lpstr>PowerPoint Presentation</vt:lpstr>
      <vt:lpstr>PowerPoint Presentation</vt:lpstr>
      <vt:lpstr>Os BRICs como resposta nacionalista à neoliberalização global</vt:lpstr>
      <vt:lpstr>Nacionalismos em economias subdesenvolvidas – o argumento pela burguesia nacional</vt:lpstr>
      <vt:lpstr>Nacionalismos em economias subdesenvolvidas – o argumento pela burguesia nacional</vt:lpstr>
      <vt:lpstr>Dívida “soberana” ou a conversão do Estado na “esponja” do capital financeiro</vt:lpstr>
      <vt:lpstr>Custos Sociais da Financeirização – GLOBAL </vt:lpstr>
      <vt:lpstr>Custos Sociais da Financeirização – UK </vt:lpstr>
      <vt:lpstr>Custos Sociais da Financeirização – GRÉCIA</vt:lpstr>
      <vt:lpstr>Custos Sociais da Financeirização – Moçambique </vt:lpstr>
      <vt:lpstr>Custos Sociais da Financeirização – Moçambique </vt:lpstr>
      <vt:lpstr>Outras tensões</vt:lpstr>
      <vt:lpstr>Globalização</vt:lpstr>
      <vt:lpstr>Ciência e tecnologia com capacidade de interferir no processo evolucionário</vt:lpstr>
      <vt:lpstr>Globalização</vt:lpstr>
      <vt:lpstr>Referências</vt:lpstr>
      <vt:lpstr>Referências</vt:lpstr>
      <vt:lpstr>Referências – fontes online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Globalização e Expansão do Capitalismo I: Génesis do Capitalismo Industrial e Internacionalização do Capital  Carlos Nuno Castel-Branco cnbranco@iseg.ulisboa.pt</dc:title>
  <dc:creator>Carlos Castel-Branco</dc:creator>
  <cp:lastModifiedBy>Carlos Castel-Branco</cp:lastModifiedBy>
  <cp:revision>41</cp:revision>
  <cp:lastPrinted>2019-05-15T10:38:32Z</cp:lastPrinted>
  <dcterms:created xsi:type="dcterms:W3CDTF">2019-03-27T07:04:28Z</dcterms:created>
  <dcterms:modified xsi:type="dcterms:W3CDTF">2020-04-29T04:53:58Z</dcterms:modified>
</cp:coreProperties>
</file>